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handoutMasterIdLst>
    <p:handoutMasterId r:id="rId14"/>
  </p:handoutMasterIdLst>
  <p:sldIdLst>
    <p:sldId id="292" r:id="rId5"/>
    <p:sldId id="315" r:id="rId6"/>
    <p:sldId id="309" r:id="rId7"/>
    <p:sldId id="324" r:id="rId8"/>
    <p:sldId id="320" r:id="rId9"/>
    <p:sldId id="319" r:id="rId10"/>
    <p:sldId id="330" r:id="rId11"/>
    <p:sldId id="329" r:id="rId12"/>
    <p:sldId id="3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adkhani" initials="M" lastIdx="1" clrIdx="0">
    <p:extLst>
      <p:ext uri="{19B8F6BF-5375-455C-9EA6-DF929625EA0E}">
        <p15:presenceInfo xmlns:p15="http://schemas.microsoft.com/office/powerpoint/2012/main" userId="8a1f87bf9addfd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00"/>
    <a:srgbClr val="161616"/>
    <a:srgbClr val="5E5E5E"/>
    <a:srgbClr val="000000"/>
    <a:srgbClr val="13161B"/>
    <a:srgbClr val="0F1217"/>
    <a:srgbClr val="101318"/>
    <a:srgbClr val="0E1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9" autoAdjust="0"/>
    <p:restoredTop sz="94619" autoAdjust="0"/>
  </p:normalViewPr>
  <p:slideViewPr>
    <p:cSldViewPr snapToGrid="0">
      <p:cViewPr>
        <p:scale>
          <a:sx n="66" d="100"/>
          <a:sy n="66" d="100"/>
        </p:scale>
        <p:origin x="34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541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509919-36B5-4162-8899-417A9F93473B}" type="doc">
      <dgm:prSet loTypeId="urn:microsoft.com/office/officeart/2016/7/layout/LinearBlockProcessNumbered#1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AF9DEE3-8444-4CA1-8BC2-D834D3ED6C74}">
      <dgm:prSet custT="1"/>
      <dgm:spPr/>
      <dgm:t>
        <a:bodyPr/>
        <a:lstStyle/>
        <a:p>
          <a:pPr algn="ctr"/>
          <a:r>
            <a:rPr lang="fa-IR" sz="3000" b="1" dirty="0">
              <a:solidFill>
                <a:schemeClr val="accent5"/>
              </a:solidFill>
              <a:cs typeface="B Nazanin" panose="00000400000000000000" pitchFamily="2" charset="-78"/>
            </a:rPr>
            <a:t>خمیر رسانا</a:t>
          </a:r>
        </a:p>
        <a:p>
          <a:pPr algn="ctr"/>
          <a:r>
            <a:rPr lang="fa-IR" sz="1400" b="1" dirty="0">
              <a:cs typeface="B Nazanin" panose="00000400000000000000" pitchFamily="2" charset="-78"/>
            </a:rPr>
            <a:t>پوشش‌دهی و اتصالات الکتریکی </a:t>
          </a:r>
          <a:br>
            <a:rPr lang="fa-IR" sz="1400" b="1" dirty="0">
              <a:cs typeface="B Nazanin" panose="00000400000000000000" pitchFamily="2" charset="-78"/>
            </a:rPr>
          </a:br>
          <a:endParaRPr lang="fa-IR" sz="1400" b="1" dirty="0">
            <a:cs typeface="B Nazanin" panose="00000400000000000000" pitchFamily="2" charset="-78"/>
          </a:endParaRPr>
        </a:p>
      </dgm:t>
    </dgm:pt>
    <dgm:pt modelId="{205BDF49-153E-4CE8-8402-E23704595764}" type="parTrans" cxnId="{0A7DA706-17DD-412A-8BE0-4F6529274E66}">
      <dgm:prSet/>
      <dgm:spPr/>
      <dgm:t>
        <a:bodyPr/>
        <a:lstStyle/>
        <a:p>
          <a:endParaRPr lang="en-US"/>
        </a:p>
      </dgm:t>
    </dgm:pt>
    <dgm:pt modelId="{23210C7F-6847-491E-BE1F-A79529AF2B8B}" type="sibTrans" cxnId="{0A7DA706-17DD-412A-8BE0-4F6529274E66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B2B879BD-3840-400C-92BD-B2C2383358D7}">
      <dgm:prSet custT="1"/>
      <dgm:spPr/>
      <dgm:t>
        <a:bodyPr/>
        <a:lstStyle/>
        <a:p>
          <a:pPr algn="ctr"/>
          <a:r>
            <a:rPr lang="fa-IR" sz="3000" b="1" dirty="0">
              <a:solidFill>
                <a:schemeClr val="accent5"/>
              </a:solidFill>
              <a:cs typeface="B Nazanin" panose="00000400000000000000" pitchFamily="2" charset="-78"/>
            </a:rPr>
            <a:t>جوهر گرافیت</a:t>
          </a:r>
        </a:p>
        <a:p>
          <a:pPr algn="ctr"/>
          <a:r>
            <a:rPr lang="fa-IR" sz="1400" b="1" dirty="0">
              <a:cs typeface="B Nazanin" panose="00000400000000000000" pitchFamily="2" charset="-78"/>
            </a:rPr>
            <a:t>ایجاد مسیرهای رسانا</a:t>
          </a:r>
          <a:br>
            <a:rPr lang="fa-IR" sz="2600" b="1" dirty="0">
              <a:cs typeface="B Nazanin" panose="00000400000000000000" pitchFamily="2" charset="-78"/>
            </a:rPr>
          </a:br>
          <a:endParaRPr lang="en-US" sz="1400" dirty="0"/>
        </a:p>
      </dgm:t>
    </dgm:pt>
    <dgm:pt modelId="{09440D86-F3E6-4A3C-9E78-1AFC56348641}" type="parTrans" cxnId="{42CDCACA-F394-4044-BBF6-522A0005ABCB}">
      <dgm:prSet/>
      <dgm:spPr/>
      <dgm:t>
        <a:bodyPr/>
        <a:lstStyle/>
        <a:p>
          <a:endParaRPr lang="en-US"/>
        </a:p>
      </dgm:t>
    </dgm:pt>
    <dgm:pt modelId="{FBAA44FF-54DE-45C8-9FAC-512C40277233}" type="sibTrans" cxnId="{42CDCACA-F394-4044-BBF6-522A0005ABCB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CA9D674E-4FF1-45DC-82E4-0B2DB6A5363F}">
      <dgm:prSet custT="1"/>
      <dgm:spPr/>
      <dgm:t>
        <a:bodyPr/>
        <a:lstStyle/>
        <a:p>
          <a:pPr algn="ctr"/>
          <a:r>
            <a:rPr lang="fa-IR" sz="3000" b="1" dirty="0">
              <a:solidFill>
                <a:schemeClr val="accent5"/>
              </a:solidFill>
              <a:cs typeface="B Nazanin" panose="00000400000000000000" pitchFamily="2" charset="-78"/>
            </a:rPr>
            <a:t>چسب نقره</a:t>
          </a:r>
        </a:p>
        <a:p>
          <a:pPr algn="ctr"/>
          <a:r>
            <a:rPr lang="fa-IR" sz="1400" b="1">
              <a:cs typeface="B Nazanin" panose="00000400000000000000" pitchFamily="2" charset="-78"/>
            </a:rPr>
            <a:t>اتصالات قوی </a:t>
          </a:r>
          <a:r>
            <a:rPr lang="fa-IR" sz="1400" b="1" dirty="0">
              <a:cs typeface="B Nazanin" panose="00000400000000000000" pitchFamily="2" charset="-78"/>
            </a:rPr>
            <a:t>الکتریکی</a:t>
          </a:r>
          <a:endParaRPr lang="en-US" sz="1400" dirty="0"/>
        </a:p>
      </dgm:t>
    </dgm:pt>
    <dgm:pt modelId="{F1F10F9B-925A-4787-9D00-91106497A02E}" type="parTrans" cxnId="{C5BD0B3A-2D82-4EC1-9975-05076C4418DA}">
      <dgm:prSet/>
      <dgm:spPr/>
      <dgm:t>
        <a:bodyPr/>
        <a:lstStyle/>
        <a:p>
          <a:endParaRPr lang="en-US"/>
        </a:p>
      </dgm:t>
    </dgm:pt>
    <dgm:pt modelId="{196DA4DC-9DD2-4A39-8A3A-D367BFE5A8BA}" type="sibTrans" cxnId="{C5BD0B3A-2D82-4EC1-9975-05076C4418DA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09F899AB-70CA-46DA-8F8C-58514A9FEF67}" type="pres">
      <dgm:prSet presAssocID="{15509919-36B5-4162-8899-417A9F93473B}" presName="Name0" presStyleCnt="0">
        <dgm:presLayoutVars>
          <dgm:animLvl val="lvl"/>
          <dgm:resizeHandles val="exact"/>
        </dgm:presLayoutVars>
      </dgm:prSet>
      <dgm:spPr/>
    </dgm:pt>
    <dgm:pt modelId="{9E708B2C-9056-43B8-820C-8D4D2D591614}" type="pres">
      <dgm:prSet presAssocID="{AAF9DEE3-8444-4CA1-8BC2-D834D3ED6C74}" presName="compositeNode" presStyleCnt="0">
        <dgm:presLayoutVars>
          <dgm:bulletEnabled val="1"/>
        </dgm:presLayoutVars>
      </dgm:prSet>
      <dgm:spPr/>
    </dgm:pt>
    <dgm:pt modelId="{F4992080-7D4E-4F2B-B608-170DDBB6006A}" type="pres">
      <dgm:prSet presAssocID="{AAF9DEE3-8444-4CA1-8BC2-D834D3ED6C74}" presName="bgRect" presStyleLbl="alignNode1" presStyleIdx="0" presStyleCnt="3"/>
      <dgm:spPr/>
    </dgm:pt>
    <dgm:pt modelId="{15536E38-36FE-4A51-B620-2715BFAD5475}" type="pres">
      <dgm:prSet presAssocID="{23210C7F-6847-491E-BE1F-A79529AF2B8B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B158057C-23C1-45AE-9273-5935A8F6104B}" type="pres">
      <dgm:prSet presAssocID="{AAF9DEE3-8444-4CA1-8BC2-D834D3ED6C74}" presName="nodeRect" presStyleLbl="alignNode1" presStyleIdx="0" presStyleCnt="3">
        <dgm:presLayoutVars>
          <dgm:bulletEnabled val="1"/>
        </dgm:presLayoutVars>
      </dgm:prSet>
      <dgm:spPr/>
    </dgm:pt>
    <dgm:pt modelId="{5D52B8B6-958E-480C-9455-911A104C8C73}" type="pres">
      <dgm:prSet presAssocID="{23210C7F-6847-491E-BE1F-A79529AF2B8B}" presName="sibTrans" presStyleCnt="0"/>
      <dgm:spPr/>
    </dgm:pt>
    <dgm:pt modelId="{070CFBFA-AE62-406D-B2E3-4A871FE3EC95}" type="pres">
      <dgm:prSet presAssocID="{B2B879BD-3840-400C-92BD-B2C2383358D7}" presName="compositeNode" presStyleCnt="0">
        <dgm:presLayoutVars>
          <dgm:bulletEnabled val="1"/>
        </dgm:presLayoutVars>
      </dgm:prSet>
      <dgm:spPr/>
    </dgm:pt>
    <dgm:pt modelId="{89A9B4CF-6439-46B1-B6A9-1D6CD5034774}" type="pres">
      <dgm:prSet presAssocID="{B2B879BD-3840-400C-92BD-B2C2383358D7}" presName="bgRect" presStyleLbl="alignNode1" presStyleIdx="1" presStyleCnt="3"/>
      <dgm:spPr/>
    </dgm:pt>
    <dgm:pt modelId="{379B8CE4-8135-4F2C-A5A0-E55EBE328E9A}" type="pres">
      <dgm:prSet presAssocID="{FBAA44FF-54DE-45C8-9FAC-512C40277233}" presName="sibTransNodeRect" presStyleLbl="alignNode1" presStyleIdx="1" presStyleCnt="3" custLinFactNeighborY="-17541">
        <dgm:presLayoutVars>
          <dgm:chMax val="0"/>
          <dgm:bulletEnabled val="1"/>
        </dgm:presLayoutVars>
      </dgm:prSet>
      <dgm:spPr/>
    </dgm:pt>
    <dgm:pt modelId="{9F2B2B99-E41C-48B6-9241-186B3896CDB2}" type="pres">
      <dgm:prSet presAssocID="{B2B879BD-3840-400C-92BD-B2C2383358D7}" presName="nodeRect" presStyleLbl="alignNode1" presStyleIdx="1" presStyleCnt="3">
        <dgm:presLayoutVars>
          <dgm:bulletEnabled val="1"/>
        </dgm:presLayoutVars>
      </dgm:prSet>
      <dgm:spPr/>
    </dgm:pt>
    <dgm:pt modelId="{88CC7DDE-DA0F-42A6-8406-A11161BD6BA9}" type="pres">
      <dgm:prSet presAssocID="{FBAA44FF-54DE-45C8-9FAC-512C40277233}" presName="sibTrans" presStyleCnt="0"/>
      <dgm:spPr/>
    </dgm:pt>
    <dgm:pt modelId="{4C550E1C-ACB2-4A5D-BD4A-3D5D60E405E6}" type="pres">
      <dgm:prSet presAssocID="{CA9D674E-4FF1-45DC-82E4-0B2DB6A5363F}" presName="compositeNode" presStyleCnt="0">
        <dgm:presLayoutVars>
          <dgm:bulletEnabled val="1"/>
        </dgm:presLayoutVars>
      </dgm:prSet>
      <dgm:spPr/>
    </dgm:pt>
    <dgm:pt modelId="{0802B4A8-7224-4B0A-95B7-D17AEB2B2AFF}" type="pres">
      <dgm:prSet presAssocID="{CA9D674E-4FF1-45DC-82E4-0B2DB6A5363F}" presName="bgRect" presStyleLbl="alignNode1" presStyleIdx="2" presStyleCnt="3"/>
      <dgm:spPr/>
    </dgm:pt>
    <dgm:pt modelId="{68AC9669-DC11-473A-AA2E-579A44E78C37}" type="pres">
      <dgm:prSet presAssocID="{196DA4DC-9DD2-4A39-8A3A-D367BFE5A8BA}" presName="sibTransNodeRect" presStyleLbl="alignNode1" presStyleIdx="2" presStyleCnt="3" custScaleY="50148">
        <dgm:presLayoutVars>
          <dgm:chMax val="0"/>
          <dgm:bulletEnabled val="1"/>
        </dgm:presLayoutVars>
      </dgm:prSet>
      <dgm:spPr/>
    </dgm:pt>
    <dgm:pt modelId="{D085015A-41AF-4EFA-A104-4FD73B2362F0}" type="pres">
      <dgm:prSet presAssocID="{CA9D674E-4FF1-45DC-82E4-0B2DB6A5363F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0A7DA706-17DD-412A-8BE0-4F6529274E66}" srcId="{15509919-36B5-4162-8899-417A9F93473B}" destId="{AAF9DEE3-8444-4CA1-8BC2-D834D3ED6C74}" srcOrd="0" destOrd="0" parTransId="{205BDF49-153E-4CE8-8402-E23704595764}" sibTransId="{23210C7F-6847-491E-BE1F-A79529AF2B8B}"/>
    <dgm:cxn modelId="{109C0B15-B806-4127-A7EA-6F2FD85C2B5C}" type="presOf" srcId="{AAF9DEE3-8444-4CA1-8BC2-D834D3ED6C74}" destId="{B158057C-23C1-45AE-9273-5935A8F6104B}" srcOrd="1" destOrd="0" presId="urn:microsoft.com/office/officeart/2016/7/layout/LinearBlockProcessNumbered#1"/>
    <dgm:cxn modelId="{284ED317-FBD3-4318-9DC1-43DD0A7A84DA}" type="presOf" srcId="{CA9D674E-4FF1-45DC-82E4-0B2DB6A5363F}" destId="{D085015A-41AF-4EFA-A104-4FD73B2362F0}" srcOrd="1" destOrd="0" presId="urn:microsoft.com/office/officeart/2016/7/layout/LinearBlockProcessNumbered#1"/>
    <dgm:cxn modelId="{28938E20-006F-438A-BC3B-539C09A41AF8}" type="presOf" srcId="{23210C7F-6847-491E-BE1F-A79529AF2B8B}" destId="{15536E38-36FE-4A51-B620-2715BFAD5475}" srcOrd="0" destOrd="0" presId="urn:microsoft.com/office/officeart/2016/7/layout/LinearBlockProcessNumbered#1"/>
    <dgm:cxn modelId="{9519B82E-A537-470B-AA27-A5E33C934F3E}" type="presOf" srcId="{196DA4DC-9DD2-4A39-8A3A-D367BFE5A8BA}" destId="{68AC9669-DC11-473A-AA2E-579A44E78C37}" srcOrd="0" destOrd="0" presId="urn:microsoft.com/office/officeart/2016/7/layout/LinearBlockProcessNumbered#1"/>
    <dgm:cxn modelId="{E774C62E-62A2-478F-B2D4-49AC51F9A4FC}" type="presOf" srcId="{FBAA44FF-54DE-45C8-9FAC-512C40277233}" destId="{379B8CE4-8135-4F2C-A5A0-E55EBE328E9A}" srcOrd="0" destOrd="0" presId="urn:microsoft.com/office/officeart/2016/7/layout/LinearBlockProcessNumbered#1"/>
    <dgm:cxn modelId="{C5BD0B3A-2D82-4EC1-9975-05076C4418DA}" srcId="{15509919-36B5-4162-8899-417A9F93473B}" destId="{CA9D674E-4FF1-45DC-82E4-0B2DB6A5363F}" srcOrd="2" destOrd="0" parTransId="{F1F10F9B-925A-4787-9D00-91106497A02E}" sibTransId="{196DA4DC-9DD2-4A39-8A3A-D367BFE5A8BA}"/>
    <dgm:cxn modelId="{6E5EF465-680F-4962-87CA-2B44BA61BBF3}" type="presOf" srcId="{AAF9DEE3-8444-4CA1-8BC2-D834D3ED6C74}" destId="{F4992080-7D4E-4F2B-B608-170DDBB6006A}" srcOrd="0" destOrd="0" presId="urn:microsoft.com/office/officeart/2016/7/layout/LinearBlockProcessNumbered#1"/>
    <dgm:cxn modelId="{BE05FF76-48E4-476C-9495-A13A63321F9B}" type="presOf" srcId="{B2B879BD-3840-400C-92BD-B2C2383358D7}" destId="{89A9B4CF-6439-46B1-B6A9-1D6CD5034774}" srcOrd="0" destOrd="0" presId="urn:microsoft.com/office/officeart/2016/7/layout/LinearBlockProcessNumbered#1"/>
    <dgm:cxn modelId="{AEC6D081-73F8-41AD-9101-B43295B68E14}" type="presOf" srcId="{CA9D674E-4FF1-45DC-82E4-0B2DB6A5363F}" destId="{0802B4A8-7224-4B0A-95B7-D17AEB2B2AFF}" srcOrd="0" destOrd="0" presId="urn:microsoft.com/office/officeart/2016/7/layout/LinearBlockProcessNumbered#1"/>
    <dgm:cxn modelId="{840BB0C7-181A-4BA4-9324-C35937B4BA77}" type="presOf" srcId="{15509919-36B5-4162-8899-417A9F93473B}" destId="{09F899AB-70CA-46DA-8F8C-58514A9FEF67}" srcOrd="0" destOrd="0" presId="urn:microsoft.com/office/officeart/2016/7/layout/LinearBlockProcessNumbered#1"/>
    <dgm:cxn modelId="{42CDCACA-F394-4044-BBF6-522A0005ABCB}" srcId="{15509919-36B5-4162-8899-417A9F93473B}" destId="{B2B879BD-3840-400C-92BD-B2C2383358D7}" srcOrd="1" destOrd="0" parTransId="{09440D86-F3E6-4A3C-9E78-1AFC56348641}" sibTransId="{FBAA44FF-54DE-45C8-9FAC-512C40277233}"/>
    <dgm:cxn modelId="{6AB3E3E3-CAC3-4821-AAD0-21289FC8AF3F}" type="presOf" srcId="{B2B879BD-3840-400C-92BD-B2C2383358D7}" destId="{9F2B2B99-E41C-48B6-9241-186B3896CDB2}" srcOrd="1" destOrd="0" presId="urn:microsoft.com/office/officeart/2016/7/layout/LinearBlockProcessNumbered#1"/>
    <dgm:cxn modelId="{90D3E440-E32E-4616-A794-C357B58C725C}" type="presParOf" srcId="{09F899AB-70CA-46DA-8F8C-58514A9FEF67}" destId="{9E708B2C-9056-43B8-820C-8D4D2D591614}" srcOrd="0" destOrd="0" presId="urn:microsoft.com/office/officeart/2016/7/layout/LinearBlockProcessNumbered#1"/>
    <dgm:cxn modelId="{94905F72-0547-4876-85BD-1CE201853F0E}" type="presParOf" srcId="{9E708B2C-9056-43B8-820C-8D4D2D591614}" destId="{F4992080-7D4E-4F2B-B608-170DDBB6006A}" srcOrd="0" destOrd="0" presId="urn:microsoft.com/office/officeart/2016/7/layout/LinearBlockProcessNumbered#1"/>
    <dgm:cxn modelId="{32F232D9-C82F-455D-A4CB-8A6F950974CB}" type="presParOf" srcId="{9E708B2C-9056-43B8-820C-8D4D2D591614}" destId="{15536E38-36FE-4A51-B620-2715BFAD5475}" srcOrd="1" destOrd="0" presId="urn:microsoft.com/office/officeart/2016/7/layout/LinearBlockProcessNumbered#1"/>
    <dgm:cxn modelId="{E1630E94-0972-452E-A256-8FE168492E2F}" type="presParOf" srcId="{9E708B2C-9056-43B8-820C-8D4D2D591614}" destId="{B158057C-23C1-45AE-9273-5935A8F6104B}" srcOrd="2" destOrd="0" presId="urn:microsoft.com/office/officeart/2016/7/layout/LinearBlockProcessNumbered#1"/>
    <dgm:cxn modelId="{3D53040A-6114-439D-91AE-A92823686B42}" type="presParOf" srcId="{09F899AB-70CA-46DA-8F8C-58514A9FEF67}" destId="{5D52B8B6-958E-480C-9455-911A104C8C73}" srcOrd="1" destOrd="0" presId="urn:microsoft.com/office/officeart/2016/7/layout/LinearBlockProcessNumbered#1"/>
    <dgm:cxn modelId="{71CD1E60-9941-432A-AAD3-6BEE9759C7CA}" type="presParOf" srcId="{09F899AB-70CA-46DA-8F8C-58514A9FEF67}" destId="{070CFBFA-AE62-406D-B2E3-4A871FE3EC95}" srcOrd="2" destOrd="0" presId="urn:microsoft.com/office/officeart/2016/7/layout/LinearBlockProcessNumbered#1"/>
    <dgm:cxn modelId="{E24E5F24-B05D-485A-B1E3-F029361EAC2F}" type="presParOf" srcId="{070CFBFA-AE62-406D-B2E3-4A871FE3EC95}" destId="{89A9B4CF-6439-46B1-B6A9-1D6CD5034774}" srcOrd="0" destOrd="0" presId="urn:microsoft.com/office/officeart/2016/7/layout/LinearBlockProcessNumbered#1"/>
    <dgm:cxn modelId="{B1A2A29E-FBA6-4188-BE73-D4752962B995}" type="presParOf" srcId="{070CFBFA-AE62-406D-B2E3-4A871FE3EC95}" destId="{379B8CE4-8135-4F2C-A5A0-E55EBE328E9A}" srcOrd="1" destOrd="0" presId="urn:microsoft.com/office/officeart/2016/7/layout/LinearBlockProcessNumbered#1"/>
    <dgm:cxn modelId="{F07F5881-E747-4C57-B3A8-80D81CA9E653}" type="presParOf" srcId="{070CFBFA-AE62-406D-B2E3-4A871FE3EC95}" destId="{9F2B2B99-E41C-48B6-9241-186B3896CDB2}" srcOrd="2" destOrd="0" presId="urn:microsoft.com/office/officeart/2016/7/layout/LinearBlockProcessNumbered#1"/>
    <dgm:cxn modelId="{CFE97617-C516-4DC5-9F9C-80DAA0EDE08F}" type="presParOf" srcId="{09F899AB-70CA-46DA-8F8C-58514A9FEF67}" destId="{88CC7DDE-DA0F-42A6-8406-A11161BD6BA9}" srcOrd="3" destOrd="0" presId="urn:microsoft.com/office/officeart/2016/7/layout/LinearBlockProcessNumbered#1"/>
    <dgm:cxn modelId="{B7A23FED-2302-47D8-8E80-C7B4D99F0301}" type="presParOf" srcId="{09F899AB-70CA-46DA-8F8C-58514A9FEF67}" destId="{4C550E1C-ACB2-4A5D-BD4A-3D5D60E405E6}" srcOrd="4" destOrd="0" presId="urn:microsoft.com/office/officeart/2016/7/layout/LinearBlockProcessNumbered#1"/>
    <dgm:cxn modelId="{B9E766C8-B1F9-4299-93D9-C5605EEE5998}" type="presParOf" srcId="{4C550E1C-ACB2-4A5D-BD4A-3D5D60E405E6}" destId="{0802B4A8-7224-4B0A-95B7-D17AEB2B2AFF}" srcOrd="0" destOrd="0" presId="urn:microsoft.com/office/officeart/2016/7/layout/LinearBlockProcessNumbered#1"/>
    <dgm:cxn modelId="{DDDBCEBE-059F-40AD-A1D1-8D888A5BCC15}" type="presParOf" srcId="{4C550E1C-ACB2-4A5D-BD4A-3D5D60E405E6}" destId="{68AC9669-DC11-473A-AA2E-579A44E78C37}" srcOrd="1" destOrd="0" presId="urn:microsoft.com/office/officeart/2016/7/layout/LinearBlockProcessNumbered#1"/>
    <dgm:cxn modelId="{90FC101C-CCF0-411F-ABB9-797553DF6D08}" type="presParOf" srcId="{4C550E1C-ACB2-4A5D-BD4A-3D5D60E405E6}" destId="{D085015A-41AF-4EFA-A104-4FD73B2362F0}" srcOrd="2" destOrd="0" presId="urn:microsoft.com/office/officeart/2016/7/layout/LinearBlock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92080-7D4E-4F2B-B608-170DDBB6006A}">
      <dsp:nvSpPr>
        <dsp:cNvPr id="0" name=""/>
        <dsp:cNvSpPr/>
      </dsp:nvSpPr>
      <dsp:spPr>
        <a:xfrm>
          <a:off x="785" y="40516"/>
          <a:ext cx="3182540" cy="381904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4364" tIns="0" rIns="314364" bIns="33020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 dirty="0">
              <a:solidFill>
                <a:schemeClr val="accent5"/>
              </a:solidFill>
              <a:cs typeface="B Nazanin" panose="00000400000000000000" pitchFamily="2" charset="-78"/>
            </a:rPr>
            <a:t>خمیر رسانا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anose="00000400000000000000" pitchFamily="2" charset="-78"/>
            </a:rPr>
            <a:t>پوشش‌دهی و اتصالات الکتریکی </a:t>
          </a:r>
          <a:br>
            <a:rPr lang="fa-IR" sz="1400" b="1" kern="1200" dirty="0">
              <a:cs typeface="B Nazanin" panose="00000400000000000000" pitchFamily="2" charset="-78"/>
            </a:rPr>
          </a:br>
          <a:endParaRPr lang="fa-IR" sz="1400" b="1" kern="1200" dirty="0">
            <a:cs typeface="B Nazanin" panose="00000400000000000000" pitchFamily="2" charset="-78"/>
          </a:endParaRPr>
        </a:p>
      </dsp:txBody>
      <dsp:txXfrm>
        <a:off x="785" y="1568136"/>
        <a:ext cx="3182540" cy="2291429"/>
      </dsp:txXfrm>
    </dsp:sp>
    <dsp:sp modelId="{15536E38-36FE-4A51-B620-2715BFAD5475}">
      <dsp:nvSpPr>
        <dsp:cNvPr id="0" name=""/>
        <dsp:cNvSpPr/>
      </dsp:nvSpPr>
      <dsp:spPr>
        <a:xfrm>
          <a:off x="785" y="40516"/>
          <a:ext cx="3182540" cy="1527619"/>
        </a:xfrm>
        <a:prstGeom prst="rect">
          <a:avLst/>
        </a:prstGeom>
        <a:noFill/>
        <a:ln w="6350" cap="flat" cmpd="sng" algn="ctr">
          <a:noFill/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4364" tIns="165100" rIns="314364" bIns="16510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01</a:t>
          </a:r>
          <a:endParaRPr lang="en-US" sz="3100" kern="1200" dirty="0"/>
        </a:p>
      </dsp:txBody>
      <dsp:txXfrm>
        <a:off x="785" y="40516"/>
        <a:ext cx="3182540" cy="1527619"/>
      </dsp:txXfrm>
    </dsp:sp>
    <dsp:sp modelId="{89A9B4CF-6439-46B1-B6A9-1D6CD5034774}">
      <dsp:nvSpPr>
        <dsp:cNvPr id="0" name=""/>
        <dsp:cNvSpPr/>
      </dsp:nvSpPr>
      <dsp:spPr>
        <a:xfrm>
          <a:off x="3437929" y="40516"/>
          <a:ext cx="3182540" cy="381904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4364" tIns="0" rIns="314364" bIns="33020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 dirty="0">
              <a:solidFill>
                <a:schemeClr val="accent5"/>
              </a:solidFill>
              <a:cs typeface="B Nazanin" panose="00000400000000000000" pitchFamily="2" charset="-78"/>
            </a:rPr>
            <a:t>جوهر گرافیت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anose="00000400000000000000" pitchFamily="2" charset="-78"/>
            </a:rPr>
            <a:t>ایجاد مسیرهای رسانا</a:t>
          </a:r>
          <a:br>
            <a:rPr lang="fa-IR" sz="2600" b="1" kern="1200" dirty="0">
              <a:cs typeface="B Nazanin" panose="00000400000000000000" pitchFamily="2" charset="-78"/>
            </a:rPr>
          </a:br>
          <a:endParaRPr lang="en-US" sz="1400" kern="1200" dirty="0"/>
        </a:p>
      </dsp:txBody>
      <dsp:txXfrm>
        <a:off x="3437929" y="1568136"/>
        <a:ext cx="3182540" cy="2291429"/>
      </dsp:txXfrm>
    </dsp:sp>
    <dsp:sp modelId="{379B8CE4-8135-4F2C-A5A0-E55EBE328E9A}">
      <dsp:nvSpPr>
        <dsp:cNvPr id="0" name=""/>
        <dsp:cNvSpPr/>
      </dsp:nvSpPr>
      <dsp:spPr>
        <a:xfrm>
          <a:off x="3437929" y="0"/>
          <a:ext cx="3182540" cy="1527619"/>
        </a:xfrm>
        <a:prstGeom prst="rect">
          <a:avLst/>
        </a:prstGeom>
        <a:noFill/>
        <a:ln w="6350" cap="flat" cmpd="sng" algn="ctr">
          <a:noFill/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4364" tIns="165100" rIns="314364" bIns="16510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02</a:t>
          </a:r>
          <a:endParaRPr lang="en-US" sz="3100" kern="1200" dirty="0"/>
        </a:p>
      </dsp:txBody>
      <dsp:txXfrm>
        <a:off x="3437929" y="0"/>
        <a:ext cx="3182540" cy="1527619"/>
      </dsp:txXfrm>
    </dsp:sp>
    <dsp:sp modelId="{0802B4A8-7224-4B0A-95B7-D17AEB2B2AFF}">
      <dsp:nvSpPr>
        <dsp:cNvPr id="0" name=""/>
        <dsp:cNvSpPr/>
      </dsp:nvSpPr>
      <dsp:spPr>
        <a:xfrm>
          <a:off x="6875073" y="40516"/>
          <a:ext cx="3182540" cy="381904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4364" tIns="0" rIns="314364" bIns="33020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000" b="1" kern="1200" dirty="0">
              <a:solidFill>
                <a:schemeClr val="accent5"/>
              </a:solidFill>
              <a:cs typeface="B Nazanin" panose="00000400000000000000" pitchFamily="2" charset="-78"/>
            </a:rPr>
            <a:t>چسب نقره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>
              <a:cs typeface="B Nazanin" panose="00000400000000000000" pitchFamily="2" charset="-78"/>
            </a:rPr>
            <a:t>اتصالات قوی </a:t>
          </a:r>
          <a:r>
            <a:rPr lang="fa-IR" sz="1400" b="1" kern="1200" dirty="0">
              <a:cs typeface="B Nazanin" panose="00000400000000000000" pitchFamily="2" charset="-78"/>
            </a:rPr>
            <a:t>الکتریکی</a:t>
          </a:r>
          <a:endParaRPr lang="en-US" sz="1400" kern="1200" dirty="0"/>
        </a:p>
      </dsp:txBody>
      <dsp:txXfrm>
        <a:off x="6875073" y="1568136"/>
        <a:ext cx="3182540" cy="2291429"/>
      </dsp:txXfrm>
    </dsp:sp>
    <dsp:sp modelId="{68AC9669-DC11-473A-AA2E-579A44E78C37}">
      <dsp:nvSpPr>
        <dsp:cNvPr id="0" name=""/>
        <dsp:cNvSpPr/>
      </dsp:nvSpPr>
      <dsp:spPr>
        <a:xfrm>
          <a:off x="6875073" y="421291"/>
          <a:ext cx="3182540" cy="766070"/>
        </a:xfrm>
        <a:prstGeom prst="rect">
          <a:avLst/>
        </a:prstGeom>
        <a:noFill/>
        <a:ln w="6350" cap="flat" cmpd="sng" algn="ctr">
          <a:noFill/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4364" tIns="165100" rIns="314364" bIns="16510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03</a:t>
          </a:r>
          <a:endParaRPr lang="en-US" sz="3100" kern="1200" dirty="0"/>
        </a:p>
      </dsp:txBody>
      <dsp:txXfrm>
        <a:off x="6875073" y="421291"/>
        <a:ext cx="3182540" cy="766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#1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97D4F0E7-A380-4E8A-A5E6-02A2C57BE889}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{5712BDC4-329B-45B2-9194-A148ABB6560A}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{8984278A-33F0-4B08-ABC0-F48449CE37F3}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FBCB8C-FC91-43CC-9DA9-929E7366F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B9661-BC7C-4651-AD0C-CE72986BEF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4A555-461B-4B95-93B4-0B93B6711F6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4EFFB-6F47-417A-A90A-3C2D935220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E6B64-53B5-413B-AA6B-314C03134F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71F86-42BC-4F75-B362-F7312B1D2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70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1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5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5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4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0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3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0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g"/><Relationship Id="rId7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2.JP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image" Target="../media/image9.jp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A1780-A246-4C7F-9267-727EF2F4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6"/>
          <a:stretch/>
        </p:blipFill>
        <p:spPr>
          <a:xfrm>
            <a:off x="21" y="-345788"/>
            <a:ext cx="12191979" cy="72037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7398C-75E5-4CB0-BA4F-D7D5CF249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fa-IR" sz="4800" b="1" dirty="0">
                <a:solidFill>
                  <a:schemeClr val="accent5"/>
                </a:solidFill>
                <a:cs typeface="B Nazanin" panose="00000400000000000000" pitchFamily="2" charset="-78"/>
              </a:rPr>
              <a:t>محصولات صنعتی</a:t>
            </a:r>
            <a:endParaRPr lang="en-US" sz="4800" b="1" dirty="0">
              <a:solidFill>
                <a:schemeClr val="accent5"/>
              </a:solidFill>
              <a:cs typeface="B Nazanin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BFB45-FC34-495C-9C68-F9641246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 fontScale="92500" lnSpcReduction="10000"/>
          </a:bodyPr>
          <a:lstStyle/>
          <a:p>
            <a:r>
              <a:rPr lang="fa-IR" sz="2800" b="1" dirty="0">
                <a:solidFill>
                  <a:schemeClr val="tx1"/>
                </a:solidFill>
                <a:cs typeface="B Nazanin" panose="00000400000000000000" pitchFamily="2" charset="-78"/>
              </a:rPr>
              <a:t>شرکت نانو فناوری پلیمر رسان</a:t>
            </a:r>
            <a:endParaRPr lang="en-US" sz="2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208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4E2302-060F-4918-A99F-541993B33E32}"/>
              </a:ext>
            </a:extLst>
          </p:cNvPr>
          <p:cNvSpPr/>
          <p:nvPr/>
        </p:nvSpPr>
        <p:spPr>
          <a:xfrm>
            <a:off x="-95250" y="-76201"/>
            <a:ext cx="12553950" cy="7019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1B4CC3C-2CD4-4C2B-9596-ED61E929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94755"/>
            <a:ext cx="10058400" cy="13716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113962E-6BC8-4FEF-BC0A-4A147A65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55281"/>
            <a:ext cx="10058400" cy="3849624"/>
          </a:xfrm>
        </p:spPr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7B34738-B275-4582-B7D8-913B138B4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88" y="66447"/>
            <a:ext cx="9700310" cy="68580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B2F06684-6869-4829-B6BE-37BF65BF624E}"/>
              </a:ext>
            </a:extLst>
          </p:cNvPr>
          <p:cNvSpPr/>
          <p:nvPr/>
        </p:nvSpPr>
        <p:spPr>
          <a:xfrm>
            <a:off x="2687638" y="6688469"/>
            <a:ext cx="165100" cy="1492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DC92FC8-663A-4795-BE29-7616B1FEC2B1}"/>
              </a:ext>
            </a:extLst>
          </p:cNvPr>
          <p:cNvSpPr/>
          <p:nvPr/>
        </p:nvSpPr>
        <p:spPr>
          <a:xfrm>
            <a:off x="9201150" y="6664651"/>
            <a:ext cx="165100" cy="1492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339A5E3-D21A-468A-93EF-F3BE3DD477A5}"/>
              </a:ext>
            </a:extLst>
          </p:cNvPr>
          <p:cNvSpPr/>
          <p:nvPr/>
        </p:nvSpPr>
        <p:spPr>
          <a:xfrm>
            <a:off x="5872161" y="6664652"/>
            <a:ext cx="165100" cy="1492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7288FF-42E9-4101-AF30-2BA3C13F616B}"/>
              </a:ext>
            </a:extLst>
          </p:cNvPr>
          <p:cNvSpPr/>
          <p:nvPr/>
        </p:nvSpPr>
        <p:spPr>
          <a:xfrm rot="2700000">
            <a:off x="5044282" y="5486722"/>
            <a:ext cx="76200" cy="69850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9D3A2A7-804A-4590-85E8-91B47774B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" t="18791" r="36140"/>
          <a:stretch/>
        </p:blipFill>
        <p:spPr>
          <a:xfrm rot="18876458" flipH="1">
            <a:off x="6399724" y="4409907"/>
            <a:ext cx="945759" cy="910657"/>
          </a:xfrm>
          <a:prstGeom prst="rect">
            <a:avLst/>
          </a:prstGeom>
        </p:spPr>
      </p:pic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C17F0726-A6EF-4948-985E-02B31E58F91B}"/>
              </a:ext>
            </a:extLst>
          </p:cNvPr>
          <p:cNvSpPr/>
          <p:nvPr/>
        </p:nvSpPr>
        <p:spPr>
          <a:xfrm>
            <a:off x="6728177" y="5363539"/>
            <a:ext cx="196706" cy="186310"/>
          </a:xfrm>
          <a:prstGeom prst="flowChartDecision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9A3E53-7AD3-4C8C-B03E-822687023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31" r="11312"/>
          <a:stretch/>
        </p:blipFill>
        <p:spPr>
          <a:xfrm rot="18949691">
            <a:off x="5088795" y="3292527"/>
            <a:ext cx="1566730" cy="137858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28CCF1F-F944-46CE-AF40-49E75F0307E3}"/>
              </a:ext>
            </a:extLst>
          </p:cNvPr>
          <p:cNvSpPr/>
          <p:nvPr/>
        </p:nvSpPr>
        <p:spPr>
          <a:xfrm rot="2700000">
            <a:off x="6335646" y="2633539"/>
            <a:ext cx="993059" cy="953015"/>
          </a:xfrm>
          <a:prstGeom prst="rect">
            <a:avLst/>
          </a:prstGeom>
          <a:solidFill>
            <a:schemeClr val="tx1"/>
          </a:solidFill>
          <a:ln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Content Placeholder 8">
            <a:extLst>
              <a:ext uri="{FF2B5EF4-FFF2-40B4-BE49-F238E27FC236}">
                <a16:creationId xmlns:a16="http://schemas.microsoft.com/office/drawing/2014/main" id="{F4F95508-A54D-4633-8AB5-6D9D62870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45" t="59788" r="20195" b="12689"/>
          <a:stretch/>
        </p:blipFill>
        <p:spPr>
          <a:xfrm rot="18878087">
            <a:off x="6373760" y="2654323"/>
            <a:ext cx="911891" cy="915012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DA6E2A-B616-438D-97F9-4EE72ACC2A17}"/>
              </a:ext>
            </a:extLst>
          </p:cNvPr>
          <p:cNvCxnSpPr/>
          <p:nvPr/>
        </p:nvCxnSpPr>
        <p:spPr>
          <a:xfrm flipV="1">
            <a:off x="6216362" y="4203870"/>
            <a:ext cx="661087" cy="670322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E7C8280-7302-45AA-AA22-39C307175196}"/>
              </a:ext>
            </a:extLst>
          </p:cNvPr>
          <p:cNvCxnSpPr>
            <a:cxnSpLocks/>
          </p:cNvCxnSpPr>
          <p:nvPr/>
        </p:nvCxnSpPr>
        <p:spPr>
          <a:xfrm>
            <a:off x="6209218" y="4874192"/>
            <a:ext cx="663386" cy="650082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C27B6B4-530C-475D-98AB-80DBEE5E20E1}"/>
              </a:ext>
            </a:extLst>
          </p:cNvPr>
          <p:cNvCxnSpPr/>
          <p:nvPr/>
        </p:nvCxnSpPr>
        <p:spPr>
          <a:xfrm flipV="1">
            <a:off x="6858255" y="4857648"/>
            <a:ext cx="661087" cy="670322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0FEB27C-E843-45CB-A63F-366787C85A8E}"/>
              </a:ext>
            </a:extLst>
          </p:cNvPr>
          <p:cNvCxnSpPr/>
          <p:nvPr/>
        </p:nvCxnSpPr>
        <p:spPr>
          <a:xfrm>
            <a:off x="6872603" y="4203870"/>
            <a:ext cx="646739" cy="642541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22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8085-1FFF-44DD-A144-D794D923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676274"/>
            <a:ext cx="10077450" cy="1337919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محصولات رسانای الکتریکی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2" descr="SmartArt Process Diagram">
            <a:extLst>
              <a:ext uri="{FF2B5EF4-FFF2-40B4-BE49-F238E27FC236}">
                <a16:creationId xmlns:a16="http://schemas.microsoft.com/office/drawing/2014/main" id="{60233515-42BF-4401-AB7F-458C06159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776505"/>
              </p:ext>
            </p:extLst>
          </p:nvPr>
        </p:nvGraphicFramePr>
        <p:xfrm>
          <a:off x="1135225" y="2241638"/>
          <a:ext cx="10058400" cy="3900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40956AAF-28FF-4DF6-BE52-9ED8F4D9F4F3}"/>
              </a:ext>
            </a:extLst>
          </p:cNvPr>
          <p:cNvSpPr/>
          <p:nvPr/>
        </p:nvSpPr>
        <p:spPr>
          <a:xfrm>
            <a:off x="1419225" y="2800350"/>
            <a:ext cx="514350" cy="514350"/>
          </a:xfrm>
          <a:prstGeom prst="ellipse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7E5B93-82D2-4F1D-80C3-E40161FAB2E1}"/>
              </a:ext>
            </a:extLst>
          </p:cNvPr>
          <p:cNvSpPr/>
          <p:nvPr/>
        </p:nvSpPr>
        <p:spPr>
          <a:xfrm>
            <a:off x="4867275" y="2741904"/>
            <a:ext cx="514350" cy="514350"/>
          </a:xfrm>
          <a:prstGeom prst="ellipse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C38223-061F-4CCA-B11B-18413F6A2DD5}"/>
              </a:ext>
            </a:extLst>
          </p:cNvPr>
          <p:cNvSpPr/>
          <p:nvPr/>
        </p:nvSpPr>
        <p:spPr>
          <a:xfrm>
            <a:off x="8315325" y="2750133"/>
            <a:ext cx="514350" cy="514350"/>
          </a:xfrm>
          <a:prstGeom prst="ellipse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135BA1-B4FF-4CA9-99B0-E4734F04405D}"/>
              </a:ext>
            </a:extLst>
          </p:cNvPr>
          <p:cNvSpPr/>
          <p:nvPr/>
        </p:nvSpPr>
        <p:spPr>
          <a:xfrm>
            <a:off x="3905250" y="857250"/>
            <a:ext cx="4305300" cy="971550"/>
          </a:xfrm>
          <a:prstGeom prst="roundRect">
            <a:avLst/>
          </a:prstGeom>
          <a:noFill/>
          <a:ln w="19050">
            <a:solidFill>
              <a:srgbClr val="5E5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44B9D4-C220-448E-9AC0-788B9B84E21B}"/>
              </a:ext>
            </a:extLst>
          </p:cNvPr>
          <p:cNvCxnSpPr>
            <a:cxnSpLocks/>
          </p:cNvCxnSpPr>
          <p:nvPr/>
        </p:nvCxnSpPr>
        <p:spPr>
          <a:xfrm>
            <a:off x="9582150" y="1343025"/>
            <a:ext cx="0" cy="1163054"/>
          </a:xfrm>
          <a:prstGeom prst="line">
            <a:avLst/>
          </a:prstGeom>
          <a:ln w="12700">
            <a:solidFill>
              <a:srgbClr val="5E5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F76500-B120-4E48-A314-1CE7ED882868}"/>
              </a:ext>
            </a:extLst>
          </p:cNvPr>
          <p:cNvCxnSpPr>
            <a:cxnSpLocks/>
          </p:cNvCxnSpPr>
          <p:nvPr/>
        </p:nvCxnSpPr>
        <p:spPr>
          <a:xfrm>
            <a:off x="6110287" y="1828800"/>
            <a:ext cx="0" cy="492919"/>
          </a:xfrm>
          <a:prstGeom prst="line">
            <a:avLst/>
          </a:prstGeom>
          <a:ln w="12700">
            <a:solidFill>
              <a:srgbClr val="5E5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ECEF35-6AA3-4D90-AFCA-39A241BAE6AD}"/>
              </a:ext>
            </a:extLst>
          </p:cNvPr>
          <p:cNvCxnSpPr>
            <a:stCxn id="6" idx="3"/>
          </p:cNvCxnSpPr>
          <p:nvPr/>
        </p:nvCxnSpPr>
        <p:spPr>
          <a:xfrm>
            <a:off x="8210550" y="1343025"/>
            <a:ext cx="1371600" cy="0"/>
          </a:xfrm>
          <a:prstGeom prst="line">
            <a:avLst/>
          </a:prstGeom>
          <a:ln w="12700">
            <a:solidFill>
              <a:srgbClr val="5E5E5E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567338-DDED-4396-924F-B564470BBA48}"/>
              </a:ext>
            </a:extLst>
          </p:cNvPr>
          <p:cNvCxnSpPr>
            <a:cxnSpLocks/>
          </p:cNvCxnSpPr>
          <p:nvPr/>
        </p:nvCxnSpPr>
        <p:spPr>
          <a:xfrm>
            <a:off x="2685143" y="1343025"/>
            <a:ext cx="1221944" cy="0"/>
          </a:xfrm>
          <a:prstGeom prst="line">
            <a:avLst/>
          </a:prstGeom>
          <a:ln w="12700">
            <a:solidFill>
              <a:srgbClr val="5E5E5E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C6561CB-EF5A-4A10-B494-68FC96FFA3EC}"/>
              </a:ext>
            </a:extLst>
          </p:cNvPr>
          <p:cNvCxnSpPr>
            <a:cxnSpLocks/>
          </p:cNvCxnSpPr>
          <p:nvPr/>
        </p:nvCxnSpPr>
        <p:spPr>
          <a:xfrm>
            <a:off x="2695143" y="1343025"/>
            <a:ext cx="0" cy="1163054"/>
          </a:xfrm>
          <a:prstGeom prst="line">
            <a:avLst/>
          </a:prstGeom>
          <a:ln w="12700">
            <a:solidFill>
              <a:srgbClr val="5E5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7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622F-6532-4959-AB79-FC495CD1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9A6332-565C-4DBC-AE97-0A68F22D1F8D}"/>
              </a:ext>
            </a:extLst>
          </p:cNvPr>
          <p:cNvSpPr/>
          <p:nvPr/>
        </p:nvSpPr>
        <p:spPr>
          <a:xfrm>
            <a:off x="6531" y="0"/>
            <a:ext cx="12192000" cy="6858000"/>
          </a:xfrm>
          <a:prstGeom prst="rect">
            <a:avLst/>
          </a:prstGeom>
          <a:solidFill>
            <a:srgbClr val="16161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Content Placeholder 12">
            <a:extLst>
              <a:ext uri="{FF2B5EF4-FFF2-40B4-BE49-F238E27FC236}">
                <a16:creationId xmlns:a16="http://schemas.microsoft.com/office/drawing/2014/main" id="{49AD9C79-6C5E-4710-9BBB-7731D18A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369" y="242887"/>
            <a:ext cx="4528456" cy="637222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8EECB9C-1C4E-4EE1-9E83-FB07840B8BB0}"/>
              </a:ext>
            </a:extLst>
          </p:cNvPr>
          <p:cNvSpPr/>
          <p:nvPr/>
        </p:nvSpPr>
        <p:spPr>
          <a:xfrm rot="2151430">
            <a:off x="2529300" y="765724"/>
            <a:ext cx="6205642" cy="11551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89CBAC88-C8F6-45E5-8366-EA7BB843A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543" y="481191"/>
            <a:ext cx="679444" cy="679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26CDA-352E-4F7C-AF43-22DB5B4B0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021"/>
          <a:stretch/>
        </p:blipFill>
        <p:spPr>
          <a:xfrm>
            <a:off x="10982559" y="481191"/>
            <a:ext cx="709869" cy="6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773D11-9782-4FF4-B430-ED03D2A1CE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54" r="16014" b="18593"/>
          <a:stretch/>
        </p:blipFill>
        <p:spPr>
          <a:xfrm>
            <a:off x="625094" y="3429000"/>
            <a:ext cx="2414587" cy="220493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23D46F8-7F21-42DD-A7AA-F83DE2A89067}"/>
              </a:ext>
            </a:extLst>
          </p:cNvPr>
          <p:cNvSpPr/>
          <p:nvPr/>
        </p:nvSpPr>
        <p:spPr>
          <a:xfrm>
            <a:off x="532210" y="3357055"/>
            <a:ext cx="2595649" cy="2321506"/>
          </a:xfrm>
          <a:prstGeom prst="rect">
            <a:avLst/>
          </a:prstGeom>
          <a:noFill/>
          <a:ln w="6350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4D5C9D-0086-4829-BD7E-1002C96B4CB1}"/>
              </a:ext>
            </a:extLst>
          </p:cNvPr>
          <p:cNvSpPr/>
          <p:nvPr/>
        </p:nvSpPr>
        <p:spPr>
          <a:xfrm>
            <a:off x="3466051" y="839413"/>
            <a:ext cx="4035139" cy="3608962"/>
          </a:xfrm>
          <a:prstGeom prst="rect">
            <a:avLst/>
          </a:prstGeom>
          <a:noFill/>
          <a:ln w="6350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3A767F-04A7-4251-BF8C-005F78B949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31" r="11312"/>
          <a:stretch/>
        </p:blipFill>
        <p:spPr>
          <a:xfrm>
            <a:off x="3553523" y="948403"/>
            <a:ext cx="3891359" cy="3424064"/>
          </a:xfrm>
          <a:prstGeom prst="rect">
            <a:avLst/>
          </a:prstGeom>
        </p:spPr>
      </p:pic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21929A62-0BA6-4578-BDC0-FD70014478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023" t="59788" r="18118" b="12689"/>
          <a:stretch/>
        </p:blipFill>
        <p:spPr>
          <a:xfrm>
            <a:off x="9045127" y="472191"/>
            <a:ext cx="709869" cy="6988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9ECF29A-8781-495D-A1D2-97B06F142639}"/>
              </a:ext>
            </a:extLst>
          </p:cNvPr>
          <p:cNvSpPr txBox="1"/>
          <p:nvPr/>
        </p:nvSpPr>
        <p:spPr>
          <a:xfrm>
            <a:off x="7902016" y="1387562"/>
            <a:ext cx="16476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</a:t>
            </a:r>
            <a:endParaRPr lang="en-US" sz="1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6A44B2-4666-4A34-8E89-16DE74426C39}"/>
              </a:ext>
            </a:extLst>
          </p:cNvPr>
          <p:cNvSpPr/>
          <p:nvPr/>
        </p:nvSpPr>
        <p:spPr>
          <a:xfrm>
            <a:off x="8244840" y="1493521"/>
            <a:ext cx="666750" cy="5644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D85971-4BFF-461A-9133-EDF9E5FBC610}"/>
              </a:ext>
            </a:extLst>
          </p:cNvPr>
          <p:cNvSpPr txBox="1"/>
          <p:nvPr/>
        </p:nvSpPr>
        <p:spPr>
          <a:xfrm>
            <a:off x="7760969" y="1699260"/>
            <a:ext cx="1665529" cy="308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14364" tIns="0" rIns="314364" bIns="330200" numCol="1" spcCol="1270" anchor="t" anchorCtr="0">
            <a:noAutofit/>
          </a:bodyPr>
          <a:lstStyle/>
          <a:p>
            <a:pPr marL="0" lvl="0" indent="0" algn="ctr" defTabSz="1333500"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1400" dirty="0">
                <a:solidFill>
                  <a:schemeClr val="bg1"/>
                </a:solidFill>
                <a:cs typeface="B Yekan" panose="00000400000000000000" pitchFamily="2" charset="-78"/>
              </a:rPr>
              <a:t>چسب نقره</a:t>
            </a:r>
            <a:endParaRPr lang="fa-IR" sz="2000" kern="12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E110F5-4B90-4AB6-BF94-F9B386D70E8B}"/>
              </a:ext>
            </a:extLst>
          </p:cNvPr>
          <p:cNvSpPr txBox="1"/>
          <p:nvPr/>
        </p:nvSpPr>
        <p:spPr>
          <a:xfrm>
            <a:off x="10777422" y="1482100"/>
            <a:ext cx="647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0.5  گرم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32CFBC-B4D4-4878-9A0D-DDFAD5633572}"/>
              </a:ext>
            </a:extLst>
          </p:cNvPr>
          <p:cNvSpPr txBox="1"/>
          <p:nvPr/>
        </p:nvSpPr>
        <p:spPr>
          <a:xfrm>
            <a:off x="10763418" y="1694137"/>
            <a:ext cx="9781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700" dirty="0">
                <a:solidFill>
                  <a:schemeClr val="bg1"/>
                </a:solidFill>
                <a:cs typeface="B Yekan" panose="00000400000000000000" pitchFamily="2" charset="-78"/>
              </a:rPr>
              <a:t> </a:t>
            </a:r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150،000</a:t>
            </a:r>
            <a:r>
              <a:rPr lang="fa-IR" sz="700" dirty="0">
                <a:solidFill>
                  <a:schemeClr val="bg1"/>
                </a:solidFill>
                <a:cs typeface="B Yekan" panose="00000400000000000000" pitchFamily="2" charset="-78"/>
              </a:rPr>
              <a:t> تومان</a:t>
            </a:r>
            <a:endParaRPr lang="en-US" sz="7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pic>
        <p:nvPicPr>
          <p:cNvPr id="42" name="Content Placeholder 12">
            <a:extLst>
              <a:ext uri="{FF2B5EF4-FFF2-40B4-BE49-F238E27FC236}">
                <a16:creationId xmlns:a16="http://schemas.microsoft.com/office/drawing/2014/main" id="{FE0E937C-DA55-48BF-B95D-862351010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08" t="20050" r="1299" b="77941"/>
          <a:stretch/>
        </p:blipFill>
        <p:spPr>
          <a:xfrm>
            <a:off x="11446704" y="1479993"/>
            <a:ext cx="432769" cy="204175"/>
          </a:xfrm>
          <a:prstGeom prst="rect">
            <a:avLst/>
          </a:prstGeom>
        </p:spPr>
      </p:pic>
      <p:pic>
        <p:nvPicPr>
          <p:cNvPr id="43" name="Content Placeholder 12">
            <a:extLst>
              <a:ext uri="{FF2B5EF4-FFF2-40B4-BE49-F238E27FC236}">
                <a16:creationId xmlns:a16="http://schemas.microsoft.com/office/drawing/2014/main" id="{D4B2FA33-A6EE-4954-B49E-FD642FC9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81" t="23490" r="1347" b="74502"/>
          <a:stretch/>
        </p:blipFill>
        <p:spPr>
          <a:xfrm>
            <a:off x="11537950" y="1674641"/>
            <a:ext cx="337400" cy="20417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BB62F16-C369-494B-9DDF-C0E27B5A4EC0}"/>
              </a:ext>
            </a:extLst>
          </p:cNvPr>
          <p:cNvSpPr txBox="1"/>
          <p:nvPr/>
        </p:nvSpPr>
        <p:spPr>
          <a:xfrm>
            <a:off x="8124164" y="1956412"/>
            <a:ext cx="2700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ولتاژ قابل اعمال : </a:t>
            </a:r>
            <a:r>
              <a:rPr lang="fa-I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                 </a:t>
            </a:r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تا سقف </a:t>
            </a:r>
            <a:r>
              <a:rPr lang="fa-I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20</a:t>
            </a:r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ولت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5D5701E-B488-43BD-A4F2-4ED01801F7CE}"/>
                  </a:ext>
                </a:extLst>
              </p:cNvPr>
              <p:cNvSpPr txBox="1"/>
              <p:nvPr/>
            </p:nvSpPr>
            <p:spPr>
              <a:xfrm>
                <a:off x="9018581" y="1633783"/>
                <a:ext cx="519276" cy="1486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700" b="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700" b="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001</m:t>
                      </m:r>
                      <m:f>
                        <m:fPr>
                          <m:type m:val="skw"/>
                          <m:ctrl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sSup>
                            <m:sSupPr>
                              <m:ctrlP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800" dirty="0">
                  <a:solidFill>
                    <a:srgbClr val="FFD6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5D5701E-B488-43BD-A4F2-4ED01801F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581" y="1633783"/>
                <a:ext cx="519276" cy="148695"/>
              </a:xfrm>
              <a:prstGeom prst="rect">
                <a:avLst/>
              </a:prstGeom>
              <a:blipFill>
                <a:blip r:embed="rId8"/>
                <a:stretch>
                  <a:fillRect l="-4651" t="-154167" r="-37209" b="-24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A12AEF6A-3F25-4B65-A7FF-D807EE4C87B3}"/>
              </a:ext>
            </a:extLst>
          </p:cNvPr>
          <p:cNvSpPr txBox="1"/>
          <p:nvPr/>
        </p:nvSpPr>
        <p:spPr>
          <a:xfrm>
            <a:off x="8675214" y="1421385"/>
            <a:ext cx="126992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800" dirty="0">
                <a:solidFill>
                  <a:srgbClr val="FFD600"/>
                </a:solidFill>
                <a:cs typeface="B Yekan" panose="00000400000000000000" pitchFamily="2" charset="-78"/>
              </a:rPr>
              <a:t>اتصالات قوی الکتریکی</a:t>
            </a:r>
            <a:endParaRPr lang="en-US" sz="800" dirty="0">
              <a:solidFill>
                <a:srgbClr val="FFD600"/>
              </a:solidFill>
              <a:cs typeface="B Yekan" panose="00000400000000000000" pitchFamily="2" charset="-78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F3E2F4-479D-45F8-8BC1-9BE68D8CC6D7}"/>
              </a:ext>
            </a:extLst>
          </p:cNvPr>
          <p:cNvCxnSpPr/>
          <p:nvPr/>
        </p:nvCxnSpPr>
        <p:spPr>
          <a:xfrm>
            <a:off x="11580225" y="1968500"/>
            <a:ext cx="0" cy="203356"/>
          </a:xfrm>
          <a:prstGeom prst="line">
            <a:avLst/>
          </a:prstGeom>
          <a:ln w="9525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C46CB6A-CC56-4C5D-839A-65C3129D0408}"/>
              </a:ext>
            </a:extLst>
          </p:cNvPr>
          <p:cNvSpPr/>
          <p:nvPr/>
        </p:nvSpPr>
        <p:spPr>
          <a:xfrm>
            <a:off x="11898313" y="5132388"/>
            <a:ext cx="55562" cy="150812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883B31B-1578-42E7-900A-D9B3AEA24996}"/>
              </a:ext>
            </a:extLst>
          </p:cNvPr>
          <p:cNvCxnSpPr>
            <a:cxnSpLocks/>
          </p:cNvCxnSpPr>
          <p:nvPr/>
        </p:nvCxnSpPr>
        <p:spPr>
          <a:xfrm>
            <a:off x="11918158" y="2171856"/>
            <a:ext cx="0" cy="4554382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927F27A-12D7-46F0-99EA-7497D1EE1966}"/>
              </a:ext>
            </a:extLst>
          </p:cNvPr>
          <p:cNvCxnSpPr/>
          <p:nvPr/>
        </p:nvCxnSpPr>
        <p:spPr>
          <a:xfrm flipH="1">
            <a:off x="9717088" y="6726238"/>
            <a:ext cx="2201070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5784BCC-83A6-4CD2-9AA0-FC694C2D2659}"/>
              </a:ext>
            </a:extLst>
          </p:cNvPr>
          <p:cNvCxnSpPr/>
          <p:nvPr/>
        </p:nvCxnSpPr>
        <p:spPr>
          <a:xfrm flipV="1">
            <a:off x="9720065" y="6410325"/>
            <a:ext cx="0" cy="315913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50613E1C-52DD-4BC4-BCE8-0F15ED286F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047" r="19268"/>
          <a:stretch/>
        </p:blipFill>
        <p:spPr>
          <a:xfrm>
            <a:off x="10963266" y="474907"/>
            <a:ext cx="745331" cy="693151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9038969-5D0B-4518-A10A-A666B4DEBAAC}"/>
              </a:ext>
            </a:extLst>
          </p:cNvPr>
          <p:cNvCxnSpPr/>
          <p:nvPr/>
        </p:nvCxnSpPr>
        <p:spPr>
          <a:xfrm flipH="1">
            <a:off x="921657" y="1421385"/>
            <a:ext cx="2544394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180F8AB-E5E5-4B6D-8B99-49B781F4CD33}"/>
              </a:ext>
            </a:extLst>
          </p:cNvPr>
          <p:cNvCxnSpPr/>
          <p:nvPr/>
        </p:nvCxnSpPr>
        <p:spPr>
          <a:xfrm>
            <a:off x="921657" y="1421385"/>
            <a:ext cx="0" cy="193567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354CD94-8C2A-4025-B715-8763E71E14F4}"/>
              </a:ext>
            </a:extLst>
          </p:cNvPr>
          <p:cNvCxnSpPr/>
          <p:nvPr/>
        </p:nvCxnSpPr>
        <p:spPr>
          <a:xfrm>
            <a:off x="921657" y="5682931"/>
            <a:ext cx="0" cy="193567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03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8A16E87D-0376-41CA-9555-C29D239F9F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161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D6FC1F0-2E6F-4A04-86AB-8E63B236F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7" r="15763"/>
          <a:stretch/>
        </p:blipFill>
        <p:spPr>
          <a:xfrm>
            <a:off x="1240972" y="1460053"/>
            <a:ext cx="4441372" cy="393789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CA997A6-7431-41CC-994E-35F9D7AA42BD}"/>
              </a:ext>
            </a:extLst>
          </p:cNvPr>
          <p:cNvSpPr/>
          <p:nvPr/>
        </p:nvSpPr>
        <p:spPr>
          <a:xfrm>
            <a:off x="1209222" y="1390650"/>
            <a:ext cx="4493078" cy="4064000"/>
          </a:xfrm>
          <a:prstGeom prst="rect">
            <a:avLst/>
          </a:prstGeom>
          <a:noFill/>
          <a:ln w="6350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164D4608-994C-449A-AFAA-F8E469E227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02300" y="698500"/>
            <a:ext cx="3308350" cy="2940050"/>
          </a:xfrm>
          <a:prstGeom prst="bentConnector3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6154673-785A-474D-99B7-A2E33A5DE070}"/>
              </a:ext>
            </a:extLst>
          </p:cNvPr>
          <p:cNvSpPr txBox="1"/>
          <p:nvPr/>
        </p:nvSpPr>
        <p:spPr>
          <a:xfrm>
            <a:off x="7579216" y="460179"/>
            <a:ext cx="4009533" cy="5757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b="1" dirty="0">
                <a:solidFill>
                  <a:srgbClr val="FFD6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مشخصات فنی</a:t>
            </a:r>
            <a:r>
              <a:rPr lang="fa-IR" b="1" dirty="0">
                <a:solidFill>
                  <a:srgbClr val="FFD6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چسب نقره</a:t>
            </a:r>
            <a:br>
              <a:rPr lang="en-US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en-US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بیشترین دمای قابل اعمال: 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تا سقف 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350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درجه سانتی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گراد </a:t>
            </a:r>
            <a:endParaRPr lang="en-US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انقضا و نگهداری: 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اگر وکیوم باشد تا </a:t>
            </a:r>
            <a:r>
              <a:rPr lang="fa-IR" sz="1500" dirty="0">
                <a:solidFill>
                  <a:schemeClr val="bg1"/>
                </a:solidFill>
                <a:cs typeface="B Nazanin" panose="00000400000000000000" pitchFamily="2" charset="-78"/>
              </a:rPr>
              <a:t>8 ماه پس از تولید </a:t>
            </a:r>
            <a:br>
              <a:rPr lang="fa-IR" sz="1500" dirty="0">
                <a:solidFill>
                  <a:schemeClr val="bg1"/>
                </a:solidFill>
                <a:cs typeface="B Nazanin" panose="00000400000000000000" pitchFamily="2" charset="-78"/>
              </a:rPr>
            </a:br>
            <a:r>
              <a:rPr lang="fa-IR" sz="1500" dirty="0">
                <a:solidFill>
                  <a:schemeClr val="bg1"/>
                </a:solidFill>
                <a:cs typeface="B Nazanin" panose="00000400000000000000" pitchFamily="2" charset="-78"/>
              </a:rPr>
              <a:t>                        در صورت باز شدن بسته‌بندی نهایتا یک ساعت</a:t>
            </a:r>
            <a:endParaRPr lang="fa-IR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دمای نگهداری: 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دمای اتاق (20 الی 26 درجه سانتی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گراد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) </a:t>
            </a:r>
            <a:endParaRPr lang="en-US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اندازه ذرات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 بین 900 نانو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متر تا 40 میکرون</a:t>
            </a:r>
            <a:endParaRPr lang="en-US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fa-IR" sz="15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زمان مناسب خشک شدن در دمای اتاق: </a:t>
            </a:r>
            <a:endParaRPr lang="fa-IR" sz="15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500" b="1" dirty="0">
                <a:solidFill>
                  <a:schemeClr val="bg1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             </a:t>
            </a:r>
            <a:r>
              <a:rPr lang="fa-IR" sz="1500" dirty="0">
                <a:solidFill>
                  <a:schemeClr val="bg1"/>
                </a:solidFill>
                <a:cs typeface="B Nazanin" panose="00000400000000000000" pitchFamily="2" charset="-78"/>
              </a:rPr>
              <a:t>کمتر از 10 دقیقه برای سطحی 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 ضخامت 0.1 میلی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متر</a:t>
            </a:r>
            <a:endParaRPr lang="en-US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fa-IR" sz="15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خواص ظاهری پس از خشک شدن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انعطاف بسیار کم</a:t>
            </a:r>
            <a:b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</a:t>
            </a: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                           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چسبندگی </a:t>
            </a:r>
            <a:r>
              <a:rPr lang="fa-IR" sz="15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بالا</a:t>
            </a:r>
            <a:b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</a:t>
            </a: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</a:t>
            </a: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                        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استحکام </a:t>
            </a:r>
            <a: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زیاد                                              </a:t>
            </a:r>
            <a:b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fa-IR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روش</a:t>
            </a:r>
            <a:r>
              <a:rPr lang="fa-IR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رقیق کردن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  </a:t>
            </a:r>
            <a:endParaRPr lang="fa-IR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قابل رقیق شدن و احیا نمی</a:t>
            </a: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باشد.</a:t>
            </a:r>
            <a:endParaRPr lang="fa-IR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a-IR" sz="15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500" b="1" dirty="0">
                <a:solidFill>
                  <a:schemeClr val="bg1"/>
                </a:solidFill>
                <a:cs typeface="B Nazanin" panose="00000400000000000000" pitchFamily="2" charset="-78"/>
              </a:rPr>
              <a:t>توان تولید فعلی مجموعه: </a:t>
            </a:r>
            <a:r>
              <a:rPr lang="fa-IR" sz="1500" dirty="0">
                <a:solidFill>
                  <a:schemeClr val="bg1"/>
                </a:solidFill>
                <a:cs typeface="B Nazanin" panose="00000400000000000000" pitchFamily="2" charset="-78"/>
              </a:rPr>
              <a:t>روزانه 10،000 گرم چسب</a:t>
            </a:r>
            <a:endParaRPr lang="en-US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F27DBB1-75ED-4911-96EE-A1361EF0D448}"/>
              </a:ext>
            </a:extLst>
          </p:cNvPr>
          <p:cNvCxnSpPr>
            <a:cxnSpLocks/>
          </p:cNvCxnSpPr>
          <p:nvPr/>
        </p:nvCxnSpPr>
        <p:spPr>
          <a:xfrm>
            <a:off x="11506200" y="698499"/>
            <a:ext cx="155575" cy="0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1D3D16-2441-4689-81FC-739A206EB648}"/>
              </a:ext>
            </a:extLst>
          </p:cNvPr>
          <p:cNvCxnSpPr>
            <a:cxnSpLocks/>
          </p:cNvCxnSpPr>
          <p:nvPr/>
        </p:nvCxnSpPr>
        <p:spPr>
          <a:xfrm>
            <a:off x="11661775" y="698499"/>
            <a:ext cx="0" cy="5561345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D6939B0-B998-4C0B-82D8-67E65BE1C980}"/>
              </a:ext>
            </a:extLst>
          </p:cNvPr>
          <p:cNvCxnSpPr>
            <a:cxnSpLocks/>
          </p:cNvCxnSpPr>
          <p:nvPr/>
        </p:nvCxnSpPr>
        <p:spPr>
          <a:xfrm flipH="1">
            <a:off x="8045450" y="6259844"/>
            <a:ext cx="3616325" cy="0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45A2B5FD-CC3B-456B-A47E-9316838AD3F2}"/>
              </a:ext>
            </a:extLst>
          </p:cNvPr>
          <p:cNvSpPr/>
          <p:nvPr/>
        </p:nvSpPr>
        <p:spPr>
          <a:xfrm flipV="1">
            <a:off x="9015366" y="661425"/>
            <a:ext cx="74145" cy="74145"/>
          </a:xfrm>
          <a:prstGeom prst="rect">
            <a:avLst/>
          </a:prstGeom>
          <a:solidFill>
            <a:srgbClr val="FFD600"/>
          </a:solidFill>
          <a:ln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6A84F7E-BEC1-424C-9360-F4D790DEB6A8}"/>
              </a:ext>
            </a:extLst>
          </p:cNvPr>
          <p:cNvSpPr/>
          <p:nvPr/>
        </p:nvSpPr>
        <p:spPr>
          <a:xfrm>
            <a:off x="7936707" y="6207884"/>
            <a:ext cx="108742" cy="108742"/>
          </a:xfrm>
          <a:prstGeom prst="rect">
            <a:avLst/>
          </a:prstGeom>
          <a:solidFill>
            <a:srgbClr val="FFD600"/>
          </a:solidFill>
          <a:ln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CD30E5D-48A2-4876-84A2-AD2C544BA8C8}"/>
              </a:ext>
            </a:extLst>
          </p:cNvPr>
          <p:cNvCxnSpPr>
            <a:cxnSpLocks/>
          </p:cNvCxnSpPr>
          <p:nvPr/>
        </p:nvCxnSpPr>
        <p:spPr>
          <a:xfrm>
            <a:off x="921657" y="-23240"/>
            <a:ext cx="0" cy="5870334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47FF8B-1DCE-4CBE-9971-AC236F1B4357}"/>
              </a:ext>
            </a:extLst>
          </p:cNvPr>
          <p:cNvCxnSpPr>
            <a:cxnSpLocks/>
          </p:cNvCxnSpPr>
          <p:nvPr/>
        </p:nvCxnSpPr>
        <p:spPr>
          <a:xfrm flipH="1">
            <a:off x="920750" y="5847094"/>
            <a:ext cx="3616325" cy="0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E5A622C-8C5D-4C5C-B361-2DB3EE66F547}"/>
              </a:ext>
            </a:extLst>
          </p:cNvPr>
          <p:cNvCxnSpPr/>
          <p:nvPr/>
        </p:nvCxnSpPr>
        <p:spPr>
          <a:xfrm flipV="1">
            <a:off x="4537075" y="5467350"/>
            <a:ext cx="0" cy="379744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827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622F-6532-4959-AB79-FC495CD1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9A6332-565C-4DBC-AE97-0A68F22D1F8D}"/>
              </a:ext>
            </a:extLst>
          </p:cNvPr>
          <p:cNvSpPr/>
          <p:nvPr/>
        </p:nvSpPr>
        <p:spPr>
          <a:xfrm>
            <a:off x="0" y="-50800"/>
            <a:ext cx="12192000" cy="6908800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8E9CD83-51AA-4C49-8429-A421A02F38A7}"/>
              </a:ext>
            </a:extLst>
          </p:cNvPr>
          <p:cNvSpPr/>
          <p:nvPr/>
        </p:nvSpPr>
        <p:spPr>
          <a:xfrm rot="2151430">
            <a:off x="2362830" y="693462"/>
            <a:ext cx="6316302" cy="11551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3940CC9-4663-4E34-92D9-66C4E3750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85"/>
          <a:stretch/>
        </p:blipFill>
        <p:spPr>
          <a:xfrm>
            <a:off x="2632701" y="714007"/>
            <a:ext cx="4869166" cy="307543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E61BD75-BFD8-46F2-98D5-8073880B7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9" t="18288"/>
          <a:stretch/>
        </p:blipFill>
        <p:spPr>
          <a:xfrm flipH="1">
            <a:off x="1251819" y="4111533"/>
            <a:ext cx="2788224" cy="194525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A246B73-ADFE-498B-B8DA-B55AA7ACA69A}"/>
              </a:ext>
            </a:extLst>
          </p:cNvPr>
          <p:cNvSpPr/>
          <p:nvPr/>
        </p:nvSpPr>
        <p:spPr>
          <a:xfrm>
            <a:off x="1204659" y="4051674"/>
            <a:ext cx="2888370" cy="2075642"/>
          </a:xfrm>
          <a:prstGeom prst="rect">
            <a:avLst/>
          </a:prstGeom>
          <a:noFill/>
          <a:ln w="6350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ontent Placeholder 12">
            <a:extLst>
              <a:ext uri="{FF2B5EF4-FFF2-40B4-BE49-F238E27FC236}">
                <a16:creationId xmlns:a16="http://schemas.microsoft.com/office/drawing/2014/main" id="{F58B8B94-39D9-4B3A-9285-E22F5F20F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369" y="252412"/>
            <a:ext cx="4528456" cy="6372226"/>
          </a:xfrm>
          <a:prstGeom prst="rect">
            <a:avLst/>
          </a:prstGeom>
        </p:spPr>
      </p:pic>
      <p:pic>
        <p:nvPicPr>
          <p:cNvPr id="23" name="Content Placeholder 10">
            <a:extLst>
              <a:ext uri="{FF2B5EF4-FFF2-40B4-BE49-F238E27FC236}">
                <a16:creationId xmlns:a16="http://schemas.microsoft.com/office/drawing/2014/main" id="{2C66331A-B92D-4D68-ABD7-427F67CF3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543" y="481191"/>
            <a:ext cx="679444" cy="679444"/>
          </a:xfrm>
          <a:prstGeom prst="rect">
            <a:avLst/>
          </a:prstGeom>
        </p:spPr>
      </p:pic>
      <p:pic>
        <p:nvPicPr>
          <p:cNvPr id="25" name="Content Placeholder 8">
            <a:extLst>
              <a:ext uri="{FF2B5EF4-FFF2-40B4-BE49-F238E27FC236}">
                <a16:creationId xmlns:a16="http://schemas.microsoft.com/office/drawing/2014/main" id="{3DAC7A38-C5C5-4BCF-960E-D6B7314564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23" t="59788" r="18118" b="12689"/>
          <a:stretch/>
        </p:blipFill>
        <p:spPr>
          <a:xfrm>
            <a:off x="9073001" y="493034"/>
            <a:ext cx="666120" cy="6557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7BB2AFC-6190-425A-AD8D-5A912E5D9068}"/>
              </a:ext>
            </a:extLst>
          </p:cNvPr>
          <p:cNvSpPr txBox="1"/>
          <p:nvPr/>
        </p:nvSpPr>
        <p:spPr>
          <a:xfrm>
            <a:off x="7902016" y="1387562"/>
            <a:ext cx="16476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</a:t>
            </a:r>
            <a:endParaRPr lang="en-US" sz="1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6B40D2-1D58-42BC-B013-2CD082040D0E}"/>
              </a:ext>
            </a:extLst>
          </p:cNvPr>
          <p:cNvSpPr/>
          <p:nvPr/>
        </p:nvSpPr>
        <p:spPr>
          <a:xfrm>
            <a:off x="8244840" y="1493521"/>
            <a:ext cx="666750" cy="5644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E17236-460D-4DB1-9301-4EF4A25DD920}"/>
              </a:ext>
            </a:extLst>
          </p:cNvPr>
          <p:cNvSpPr txBox="1"/>
          <p:nvPr/>
        </p:nvSpPr>
        <p:spPr>
          <a:xfrm>
            <a:off x="7760969" y="1699260"/>
            <a:ext cx="1665529" cy="308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14364" tIns="0" rIns="314364" bIns="330200" numCol="1" spcCol="1270" anchor="t" anchorCtr="0">
            <a:noAutofit/>
          </a:bodyPr>
          <a:lstStyle/>
          <a:p>
            <a:pPr marL="0" lvl="0" indent="0" algn="ctr" defTabSz="1333500"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1100" b="1" dirty="0">
                <a:solidFill>
                  <a:schemeClr val="bg1"/>
                </a:solidFill>
                <a:cs typeface="B Yekan" panose="00000400000000000000" pitchFamily="2" charset="-78"/>
              </a:rPr>
              <a:t>جوهر گرافیت</a:t>
            </a:r>
            <a:endParaRPr lang="fa-IR" sz="1100" b="1" kern="12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F421D9-63DE-4D01-987A-D0369BAFD1E5}"/>
              </a:ext>
            </a:extLst>
          </p:cNvPr>
          <p:cNvSpPr txBox="1"/>
          <p:nvPr/>
        </p:nvSpPr>
        <p:spPr>
          <a:xfrm>
            <a:off x="10777422" y="1482100"/>
            <a:ext cx="647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5    گرم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2D1AF2-EBBF-407D-8095-8AAC81E06C9E}"/>
              </a:ext>
            </a:extLst>
          </p:cNvPr>
          <p:cNvSpPr txBox="1"/>
          <p:nvPr/>
        </p:nvSpPr>
        <p:spPr>
          <a:xfrm>
            <a:off x="10772065" y="1694137"/>
            <a:ext cx="808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120،000 تومان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pic>
        <p:nvPicPr>
          <p:cNvPr id="31" name="Content Placeholder 12">
            <a:extLst>
              <a:ext uri="{FF2B5EF4-FFF2-40B4-BE49-F238E27FC236}">
                <a16:creationId xmlns:a16="http://schemas.microsoft.com/office/drawing/2014/main" id="{CE3DAF4E-7BB1-4280-BE65-851CDB564B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08" t="20050" r="1299" b="77941"/>
          <a:stretch/>
        </p:blipFill>
        <p:spPr>
          <a:xfrm>
            <a:off x="11446704" y="1489521"/>
            <a:ext cx="432769" cy="204175"/>
          </a:xfrm>
          <a:prstGeom prst="rect">
            <a:avLst/>
          </a:prstGeom>
        </p:spPr>
      </p:pic>
      <p:pic>
        <p:nvPicPr>
          <p:cNvPr id="32" name="Content Placeholder 12">
            <a:extLst>
              <a:ext uri="{FF2B5EF4-FFF2-40B4-BE49-F238E27FC236}">
                <a16:creationId xmlns:a16="http://schemas.microsoft.com/office/drawing/2014/main" id="{2AD296E9-BC45-4EBE-8658-AD5FEFEA1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250" t="23490" r="1347" b="74502"/>
          <a:stretch/>
        </p:blipFill>
        <p:spPr>
          <a:xfrm>
            <a:off x="11557396" y="1684169"/>
            <a:ext cx="317953" cy="2041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5686BD-B08E-4553-92B3-597C3E57101C}"/>
              </a:ext>
            </a:extLst>
          </p:cNvPr>
          <p:cNvSpPr txBox="1"/>
          <p:nvPr/>
        </p:nvSpPr>
        <p:spPr>
          <a:xfrm>
            <a:off x="8115300" y="1956412"/>
            <a:ext cx="2708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ولتاژ قابل اعمال : </a:t>
            </a:r>
            <a:r>
              <a:rPr lang="fa-I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                 </a:t>
            </a:r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تا سقف</a:t>
            </a:r>
            <a:r>
              <a:rPr lang="fa-I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12</a:t>
            </a:r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</a:t>
            </a:r>
            <a:r>
              <a:rPr lang="fa-IR" sz="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و</a:t>
            </a:r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لت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0DE62F7-D5AD-45EB-96AD-04F5D3938CEE}"/>
                  </a:ext>
                </a:extLst>
              </p:cNvPr>
              <p:cNvSpPr txBox="1"/>
              <p:nvPr/>
            </p:nvSpPr>
            <p:spPr>
              <a:xfrm>
                <a:off x="9018581" y="1633783"/>
                <a:ext cx="519276" cy="1486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70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a-IR" sz="700" b="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f>
                        <m:fPr>
                          <m:type m:val="skw"/>
                          <m:ctrl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sSup>
                            <m:sSupPr>
                              <m:ctrlP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800" dirty="0">
                  <a:solidFill>
                    <a:srgbClr val="FFD600"/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0DE62F7-D5AD-45EB-96AD-04F5D3938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581" y="1633783"/>
                <a:ext cx="519276" cy="148695"/>
              </a:xfrm>
              <a:prstGeom prst="rect">
                <a:avLst/>
              </a:prstGeom>
              <a:blipFill>
                <a:blip r:embed="rId7"/>
                <a:stretch>
                  <a:fillRect t="-154167" r="-30233" b="-24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E5853946-C8AE-4A98-9CE6-3C359AA7FA46}"/>
              </a:ext>
            </a:extLst>
          </p:cNvPr>
          <p:cNvSpPr txBox="1"/>
          <p:nvPr/>
        </p:nvSpPr>
        <p:spPr>
          <a:xfrm>
            <a:off x="8663309" y="1421385"/>
            <a:ext cx="12593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800" dirty="0">
                <a:solidFill>
                  <a:srgbClr val="FFD600"/>
                </a:solidFill>
                <a:cs typeface="B Yekan" panose="00000400000000000000" pitchFamily="2" charset="-78"/>
              </a:rPr>
              <a:t>ایجاد مسیرهای رسانا</a:t>
            </a:r>
            <a:endParaRPr lang="en-US" sz="800" dirty="0">
              <a:solidFill>
                <a:srgbClr val="FFD600"/>
              </a:solidFill>
              <a:cs typeface="B Yekan" panose="00000400000000000000" pitchFamily="2" charset="-78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151F41F-964C-415E-93CF-2EB2AE48D801}"/>
              </a:ext>
            </a:extLst>
          </p:cNvPr>
          <p:cNvCxnSpPr/>
          <p:nvPr/>
        </p:nvCxnSpPr>
        <p:spPr>
          <a:xfrm>
            <a:off x="11580225" y="1968500"/>
            <a:ext cx="0" cy="203356"/>
          </a:xfrm>
          <a:prstGeom prst="line">
            <a:avLst/>
          </a:prstGeom>
          <a:ln w="9525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8B742BA-E357-4FB2-AEE4-9B29C6EE3C70}"/>
              </a:ext>
            </a:extLst>
          </p:cNvPr>
          <p:cNvSpPr/>
          <p:nvPr/>
        </p:nvSpPr>
        <p:spPr>
          <a:xfrm>
            <a:off x="11898313" y="5132388"/>
            <a:ext cx="55562" cy="150812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539D0D-B8ED-44F3-9967-4DE972838BA6}"/>
              </a:ext>
            </a:extLst>
          </p:cNvPr>
          <p:cNvCxnSpPr>
            <a:cxnSpLocks/>
          </p:cNvCxnSpPr>
          <p:nvPr/>
        </p:nvCxnSpPr>
        <p:spPr>
          <a:xfrm>
            <a:off x="11918158" y="2171856"/>
            <a:ext cx="0" cy="4554382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07E74CD-A699-4153-ABAA-5E835859FDCF}"/>
              </a:ext>
            </a:extLst>
          </p:cNvPr>
          <p:cNvCxnSpPr/>
          <p:nvPr/>
        </p:nvCxnSpPr>
        <p:spPr>
          <a:xfrm flipH="1">
            <a:off x="9717088" y="6726238"/>
            <a:ext cx="2201070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D442A30-9EA1-4108-BCC9-15493089F043}"/>
              </a:ext>
            </a:extLst>
          </p:cNvPr>
          <p:cNvCxnSpPr/>
          <p:nvPr/>
        </p:nvCxnSpPr>
        <p:spPr>
          <a:xfrm flipV="1">
            <a:off x="9720065" y="6410325"/>
            <a:ext cx="0" cy="315913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E25FE31D-9142-4755-954A-A169931B83FF}"/>
              </a:ext>
            </a:extLst>
          </p:cNvPr>
          <p:cNvSpPr/>
          <p:nvPr/>
        </p:nvSpPr>
        <p:spPr>
          <a:xfrm>
            <a:off x="2578156" y="642594"/>
            <a:ext cx="4881824" cy="3208730"/>
          </a:xfrm>
          <a:prstGeom prst="rect">
            <a:avLst/>
          </a:prstGeom>
          <a:noFill/>
          <a:ln w="6350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147512-08E9-4A06-AE04-2F948D25E280}"/>
              </a:ext>
            </a:extLst>
          </p:cNvPr>
          <p:cNvCxnSpPr/>
          <p:nvPr/>
        </p:nvCxnSpPr>
        <p:spPr>
          <a:xfrm>
            <a:off x="10350533" y="1218009"/>
            <a:ext cx="0" cy="9406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8DA93-0EBF-4D02-8000-3F4670B4001E}"/>
              </a:ext>
            </a:extLst>
          </p:cNvPr>
          <p:cNvCxnSpPr/>
          <p:nvPr/>
        </p:nvCxnSpPr>
        <p:spPr>
          <a:xfrm>
            <a:off x="10350533" y="1312069"/>
            <a:ext cx="985399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D8DAC6C-12EB-406A-92AF-19D61CD961F9}"/>
              </a:ext>
            </a:extLst>
          </p:cNvPr>
          <p:cNvSpPr/>
          <p:nvPr/>
        </p:nvSpPr>
        <p:spPr>
          <a:xfrm>
            <a:off x="11311284" y="1229912"/>
            <a:ext cx="57993" cy="82147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D1D86C-9AAD-4EFA-BE5E-D904D2CC9405}"/>
              </a:ext>
            </a:extLst>
          </p:cNvPr>
          <p:cNvSpPr txBox="1"/>
          <p:nvPr/>
        </p:nvSpPr>
        <p:spPr>
          <a:xfrm>
            <a:off x="1465646" y="3964120"/>
            <a:ext cx="6096000" cy="2449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600" b="1" dirty="0">
                <a:solidFill>
                  <a:srgbClr val="FFD6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مشخصات فنی</a:t>
            </a:r>
            <a:r>
              <a:rPr lang="fa-IR" sz="1600" b="1" dirty="0">
                <a:solidFill>
                  <a:srgbClr val="FFD6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b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بیشترین دمای قابل اعمال: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تا سقف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80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درجه سانتی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گراد 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انقضا و نگهداری: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اگر وکیوم باشد تا </a:t>
            </a:r>
            <a: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  <a:t>2 سال پس از تولید </a:t>
            </a: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دمای نگهداری: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دمای اتاق (20 الی 26 درجه سانتی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گراد) 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اندازه ذرات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60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میکرون</a:t>
            </a:r>
            <a:endParaRPr lang="fa-IR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زمان مناسب خشک شدن در دمای اتاق: </a:t>
            </a:r>
            <a:b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  <a:t>کمتر از 10 دقیقه برای سطحی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 ضخامت 0.1 میلیمتر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روش و مقدار رقیق کردن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 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قابل رقیق شدن </a:t>
            </a:r>
            <a:r>
              <a:rPr lang="fa-IR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 آب مقطر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می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باشد.</a:t>
            </a:r>
            <a:endParaRPr lang="fa-I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9109CC5-D92E-43D5-919D-27F6F8A786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47" r="19268"/>
          <a:stretch/>
        </p:blipFill>
        <p:spPr>
          <a:xfrm>
            <a:off x="10963266" y="478082"/>
            <a:ext cx="745331" cy="69315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9FE679C-11A9-4561-9B7F-AF079394C6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0711" r="66720"/>
          <a:stretch/>
        </p:blipFill>
        <p:spPr>
          <a:xfrm>
            <a:off x="673152" y="2279798"/>
            <a:ext cx="1611914" cy="132281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BFC99A50-BEF0-4E2A-B354-D0EF79A00A2B}"/>
              </a:ext>
            </a:extLst>
          </p:cNvPr>
          <p:cNvSpPr/>
          <p:nvPr/>
        </p:nvSpPr>
        <p:spPr>
          <a:xfrm>
            <a:off x="648726" y="2246486"/>
            <a:ext cx="1665815" cy="1371600"/>
          </a:xfrm>
          <a:prstGeom prst="rect">
            <a:avLst/>
          </a:prstGeom>
          <a:noFill/>
          <a:ln w="6350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086518-2CEA-4E4C-BC42-DBACF20E0E5B}"/>
              </a:ext>
            </a:extLst>
          </p:cNvPr>
          <p:cNvCxnSpPr/>
          <p:nvPr/>
        </p:nvCxnSpPr>
        <p:spPr>
          <a:xfrm flipH="1">
            <a:off x="2314541" y="2552700"/>
            <a:ext cx="263614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9982227-C5C2-44E6-B945-87757B54C3B8}"/>
              </a:ext>
            </a:extLst>
          </p:cNvPr>
          <p:cNvCxnSpPr/>
          <p:nvPr/>
        </p:nvCxnSpPr>
        <p:spPr>
          <a:xfrm>
            <a:off x="1859280" y="3618086"/>
            <a:ext cx="0" cy="433588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956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622F-6532-4959-AB79-FC495CD1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9A6332-565C-4DBC-AE97-0A68F22D1F8D}"/>
              </a:ext>
            </a:extLst>
          </p:cNvPr>
          <p:cNvSpPr/>
          <p:nvPr/>
        </p:nvSpPr>
        <p:spPr>
          <a:xfrm>
            <a:off x="0" y="-72572"/>
            <a:ext cx="12192000" cy="702491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EECB9C-1C4E-4EE1-9E83-FB07840B8BB0}"/>
              </a:ext>
            </a:extLst>
          </p:cNvPr>
          <p:cNvSpPr/>
          <p:nvPr/>
        </p:nvSpPr>
        <p:spPr>
          <a:xfrm rot="2151430">
            <a:off x="2305006" y="718164"/>
            <a:ext cx="6502357" cy="11551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Content Placeholder 12">
            <a:extLst>
              <a:ext uri="{FF2B5EF4-FFF2-40B4-BE49-F238E27FC236}">
                <a16:creationId xmlns:a16="http://schemas.microsoft.com/office/drawing/2014/main" id="{4486EE52-E9B6-48EA-9FCA-FC5D281F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638" y="268287"/>
            <a:ext cx="4528456" cy="6372226"/>
          </a:xfrm>
          <a:prstGeom prst="rect">
            <a:avLst/>
          </a:prstGeom>
        </p:spPr>
      </p:pic>
      <p:pic>
        <p:nvPicPr>
          <p:cNvPr id="27" name="Content Placeholder 10">
            <a:extLst>
              <a:ext uri="{FF2B5EF4-FFF2-40B4-BE49-F238E27FC236}">
                <a16:creationId xmlns:a16="http://schemas.microsoft.com/office/drawing/2014/main" id="{5139C61B-D5BB-4B4A-9934-834C77B7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403" y="492128"/>
            <a:ext cx="692250" cy="6922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EDA25D-A851-4EE2-8448-1DDDFCD75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021"/>
          <a:stretch/>
        </p:blipFill>
        <p:spPr>
          <a:xfrm>
            <a:off x="10976233" y="500860"/>
            <a:ext cx="709869" cy="685800"/>
          </a:xfrm>
          <a:prstGeom prst="rect">
            <a:avLst/>
          </a:prstGeom>
        </p:spPr>
      </p:pic>
      <p:pic>
        <p:nvPicPr>
          <p:cNvPr id="29" name="Content Placeholder 8">
            <a:extLst>
              <a:ext uri="{FF2B5EF4-FFF2-40B4-BE49-F238E27FC236}">
                <a16:creationId xmlns:a16="http://schemas.microsoft.com/office/drawing/2014/main" id="{B8E741AA-F85E-420A-8518-2FE012BCB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23" t="59788" r="18118" b="12689"/>
          <a:stretch/>
        </p:blipFill>
        <p:spPr>
          <a:xfrm>
            <a:off x="9050967" y="510833"/>
            <a:ext cx="682939" cy="6723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3F2566-13FE-4AC0-B736-DD5BBA043940}"/>
              </a:ext>
            </a:extLst>
          </p:cNvPr>
          <p:cNvSpPr txBox="1"/>
          <p:nvPr/>
        </p:nvSpPr>
        <p:spPr>
          <a:xfrm>
            <a:off x="7902016" y="1387562"/>
            <a:ext cx="16476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</a:t>
            </a:r>
            <a:endParaRPr lang="en-US" sz="1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CBD950-73B9-4D08-B0A2-D4BE897D08B2}"/>
              </a:ext>
            </a:extLst>
          </p:cNvPr>
          <p:cNvSpPr/>
          <p:nvPr/>
        </p:nvSpPr>
        <p:spPr>
          <a:xfrm>
            <a:off x="8244840" y="1493521"/>
            <a:ext cx="666750" cy="5644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2E46E-D3C0-4669-BF02-3F353D956B3D}"/>
              </a:ext>
            </a:extLst>
          </p:cNvPr>
          <p:cNvSpPr txBox="1"/>
          <p:nvPr/>
        </p:nvSpPr>
        <p:spPr>
          <a:xfrm>
            <a:off x="7760969" y="1699260"/>
            <a:ext cx="1665529" cy="308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14364" tIns="0" rIns="314364" bIns="330200" numCol="1" spcCol="1270" anchor="t" anchorCtr="0">
            <a:noAutofit/>
          </a:bodyPr>
          <a:lstStyle/>
          <a:p>
            <a:pPr marL="0" lvl="0" indent="0" algn="ctr" defTabSz="1333500"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1400" b="1" kern="1200" dirty="0">
                <a:solidFill>
                  <a:schemeClr val="bg1"/>
                </a:solidFill>
                <a:cs typeface="B Yekan" panose="00000400000000000000" pitchFamily="2" charset="-78"/>
              </a:rPr>
              <a:t>خمیر قلع</a:t>
            </a:r>
            <a:endParaRPr lang="fa-IR" sz="2000" b="1" kern="12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B13D31-2EC5-4DC2-BB5D-EB2990AE0DD9}"/>
              </a:ext>
            </a:extLst>
          </p:cNvPr>
          <p:cNvSpPr txBox="1"/>
          <p:nvPr/>
        </p:nvSpPr>
        <p:spPr>
          <a:xfrm>
            <a:off x="10777422" y="1482100"/>
            <a:ext cx="647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1   گرم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2A4A1F-84EF-4A41-A27C-D8EB6390B55C}"/>
              </a:ext>
            </a:extLst>
          </p:cNvPr>
          <p:cNvSpPr txBox="1"/>
          <p:nvPr/>
        </p:nvSpPr>
        <p:spPr>
          <a:xfrm>
            <a:off x="10772065" y="1694137"/>
            <a:ext cx="808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120،000 تومان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pic>
        <p:nvPicPr>
          <p:cNvPr id="35" name="Content Placeholder 12">
            <a:extLst>
              <a:ext uri="{FF2B5EF4-FFF2-40B4-BE49-F238E27FC236}">
                <a16:creationId xmlns:a16="http://schemas.microsoft.com/office/drawing/2014/main" id="{AC99045C-13F6-4C26-8D2B-7FB22A064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08" t="20050" r="1299" b="77941"/>
          <a:stretch/>
        </p:blipFill>
        <p:spPr>
          <a:xfrm>
            <a:off x="11439088" y="1504320"/>
            <a:ext cx="432769" cy="204175"/>
          </a:xfrm>
          <a:prstGeom prst="rect">
            <a:avLst/>
          </a:prstGeom>
        </p:spPr>
      </p:pic>
      <p:pic>
        <p:nvPicPr>
          <p:cNvPr id="36" name="Content Placeholder 12">
            <a:extLst>
              <a:ext uri="{FF2B5EF4-FFF2-40B4-BE49-F238E27FC236}">
                <a16:creationId xmlns:a16="http://schemas.microsoft.com/office/drawing/2014/main" id="{B59F5D45-6101-43C3-91B4-5443181A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72" t="23490" r="1347" b="74502"/>
          <a:stretch/>
        </p:blipFill>
        <p:spPr>
          <a:xfrm>
            <a:off x="11530209" y="1694714"/>
            <a:ext cx="338012" cy="2041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2842AC7-999D-4DFB-8317-B085762EF8BB}"/>
              </a:ext>
            </a:extLst>
          </p:cNvPr>
          <p:cNvSpPr txBox="1"/>
          <p:nvPr/>
        </p:nvSpPr>
        <p:spPr>
          <a:xfrm>
            <a:off x="8124164" y="1956412"/>
            <a:ext cx="2700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در یخچال نگهداری شود - سمی 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554F81-784D-460C-BDFE-3E6957B29362}"/>
              </a:ext>
            </a:extLst>
          </p:cNvPr>
          <p:cNvSpPr txBox="1"/>
          <p:nvPr/>
        </p:nvSpPr>
        <p:spPr>
          <a:xfrm>
            <a:off x="8655690" y="1421385"/>
            <a:ext cx="12078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800" dirty="0">
                <a:solidFill>
                  <a:srgbClr val="FFD600"/>
                </a:solidFill>
                <a:cs typeface="B Yekan" panose="00000400000000000000" pitchFamily="2" charset="-78"/>
              </a:rPr>
              <a:t>اتصالهای قوی رسانا</a:t>
            </a:r>
            <a:endParaRPr lang="en-US" sz="800" dirty="0">
              <a:solidFill>
                <a:srgbClr val="FFD600"/>
              </a:solidFill>
              <a:cs typeface="B Yekan" panose="00000400000000000000" pitchFamily="2" charset="-78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49BA4C-8B41-4F7F-8000-88B08025D440}"/>
              </a:ext>
            </a:extLst>
          </p:cNvPr>
          <p:cNvCxnSpPr/>
          <p:nvPr/>
        </p:nvCxnSpPr>
        <p:spPr>
          <a:xfrm>
            <a:off x="11580225" y="1994691"/>
            <a:ext cx="0" cy="203356"/>
          </a:xfrm>
          <a:prstGeom prst="line">
            <a:avLst/>
          </a:prstGeom>
          <a:ln w="9525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8BEF6B5-7093-41DA-A65A-59DD4E95DB42}"/>
              </a:ext>
            </a:extLst>
          </p:cNvPr>
          <p:cNvSpPr/>
          <p:nvPr/>
        </p:nvSpPr>
        <p:spPr>
          <a:xfrm>
            <a:off x="11898313" y="5132388"/>
            <a:ext cx="55562" cy="150812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E17BE4-33F3-4939-9BC0-D6F2B8DB5767}"/>
              </a:ext>
            </a:extLst>
          </p:cNvPr>
          <p:cNvCxnSpPr>
            <a:cxnSpLocks/>
          </p:cNvCxnSpPr>
          <p:nvPr/>
        </p:nvCxnSpPr>
        <p:spPr>
          <a:xfrm>
            <a:off x="11911812" y="2171856"/>
            <a:ext cx="0" cy="4554382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228AF5-3C89-4758-9160-F52F66C56FB9}"/>
              </a:ext>
            </a:extLst>
          </p:cNvPr>
          <p:cNvCxnSpPr/>
          <p:nvPr/>
        </p:nvCxnSpPr>
        <p:spPr>
          <a:xfrm flipH="1">
            <a:off x="9717088" y="6726238"/>
            <a:ext cx="2201070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C8AC78-A243-4869-A678-B213AD96D4D9}"/>
              </a:ext>
            </a:extLst>
          </p:cNvPr>
          <p:cNvCxnSpPr/>
          <p:nvPr/>
        </p:nvCxnSpPr>
        <p:spPr>
          <a:xfrm flipV="1">
            <a:off x="9720065" y="6410325"/>
            <a:ext cx="0" cy="315913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6B3292-F16D-4B27-A18D-ABDFCA5BFF93}"/>
              </a:ext>
            </a:extLst>
          </p:cNvPr>
          <p:cNvCxnSpPr/>
          <p:nvPr/>
        </p:nvCxnSpPr>
        <p:spPr>
          <a:xfrm>
            <a:off x="9401597" y="1235810"/>
            <a:ext cx="0" cy="9406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E0FF349-3881-4A32-9BCF-0410F9E76EEB}"/>
              </a:ext>
            </a:extLst>
          </p:cNvPr>
          <p:cNvCxnSpPr>
            <a:cxnSpLocks/>
          </p:cNvCxnSpPr>
          <p:nvPr/>
        </p:nvCxnSpPr>
        <p:spPr>
          <a:xfrm>
            <a:off x="9398024" y="1326012"/>
            <a:ext cx="1926556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801BA03-9843-4776-BCFF-96134F054C8A}"/>
              </a:ext>
            </a:extLst>
          </p:cNvPr>
          <p:cNvSpPr/>
          <p:nvPr/>
        </p:nvSpPr>
        <p:spPr>
          <a:xfrm>
            <a:off x="11312096" y="1247773"/>
            <a:ext cx="50038" cy="7466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891C943-E819-4F1F-8EF7-903CD5A83B99}"/>
                  </a:ext>
                </a:extLst>
              </p:cNvPr>
              <p:cNvSpPr txBox="1"/>
              <p:nvPr/>
            </p:nvSpPr>
            <p:spPr>
              <a:xfrm>
                <a:off x="9068976" y="1624274"/>
                <a:ext cx="479582" cy="1489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700" b="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a-IR" sz="700" b="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type m:val="skw"/>
                          <m:ctrl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sSup>
                            <m:sSupPr>
                              <m:ctrlP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800" dirty="0">
                  <a:solidFill>
                    <a:srgbClr val="FFD6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891C943-E819-4F1F-8EF7-903CD5A83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976" y="1624274"/>
                <a:ext cx="479582" cy="148940"/>
              </a:xfrm>
              <a:prstGeom prst="rect">
                <a:avLst/>
              </a:prstGeom>
              <a:blipFill>
                <a:blip r:embed="rId6"/>
                <a:stretch>
                  <a:fillRect t="-148000" r="-35897" b="-2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B92544C8-1CDF-45CF-B89B-0BF3507ED7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47" r="19268"/>
          <a:stretch/>
        </p:blipFill>
        <p:spPr>
          <a:xfrm>
            <a:off x="10958503" y="497134"/>
            <a:ext cx="745331" cy="693151"/>
          </a:xfrm>
          <a:prstGeom prst="rect">
            <a:avLst/>
          </a:prstGeom>
        </p:spPr>
      </p:pic>
      <p:pic>
        <p:nvPicPr>
          <p:cNvPr id="49" name="Picture 1">
            <a:extLst>
              <a:ext uri="{FF2B5EF4-FFF2-40B4-BE49-F238E27FC236}">
                <a16:creationId xmlns:a16="http://schemas.microsoft.com/office/drawing/2014/main" id="{1FAC3E4C-FE9E-4FF2-A03D-419AFACD7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14155" r="23980" b="14020"/>
          <a:stretch/>
        </p:blipFill>
        <p:spPr bwMode="auto">
          <a:xfrm>
            <a:off x="570160" y="3408935"/>
            <a:ext cx="3004458" cy="26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DD4B979-887E-4953-8E37-BCD0BC7E3C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13" t="1" r="14132" b="17397"/>
          <a:stretch/>
        </p:blipFill>
        <p:spPr>
          <a:xfrm>
            <a:off x="339382" y="464532"/>
            <a:ext cx="3836927" cy="268285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25B4800-C0D8-4E12-89FB-61A696D12696}"/>
              </a:ext>
            </a:extLst>
          </p:cNvPr>
          <p:cNvSpPr txBox="1"/>
          <p:nvPr/>
        </p:nvSpPr>
        <p:spPr>
          <a:xfrm>
            <a:off x="1744905" y="1903952"/>
            <a:ext cx="6094926" cy="623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600" b="1" dirty="0">
                <a:solidFill>
                  <a:srgbClr val="FFD6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مشخصات فنی</a:t>
            </a:r>
            <a:b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بیشترین دمای قابل اعمال: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از 160 تا 190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درجه سانتی گراد 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انقضا و نگهداری:</a:t>
            </a:r>
            <a:r>
              <a:rPr lang="fa-IR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</a:t>
            </a: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اگر وکیوم باشد تا </a:t>
            </a:r>
            <a: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  <a:t>2 سال پس از تولید </a:t>
            </a:r>
            <a:b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</a:br>
            <a: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  <a:t>                            و در صورت باز شدن بسته‌بندی کمتر از یک ساعت</a:t>
            </a:r>
            <a:endParaRPr lang="fa-I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دمای نگهداری:      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10 – 0 درجه سانتی گراد</a:t>
            </a:r>
            <a:b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2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کاربرد خمیر قلع</a:t>
            </a:r>
            <a:r>
              <a:rPr lang="fa-IR" sz="12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:</a:t>
            </a:r>
            <a:r>
              <a:rPr lang="ar-SA" sz="12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2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    </a:t>
            </a:r>
            <a:r>
              <a:rPr lang="ar-SA" sz="12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مونتاژ قطعات</a:t>
            </a:r>
            <a:r>
              <a:rPr lang="en-US" sz="1200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SMD</a:t>
            </a:r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به صورت ماشینی و دستی </a:t>
            </a:r>
            <a:br>
              <a:rPr lang="fa-IR" sz="1200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endParaRPr lang="fa-IR" sz="1200" dirty="0">
              <a:solidFill>
                <a:schemeClr val="bg1"/>
              </a:solidFill>
              <a:latin typeface="Tahoma" panose="020B060403050404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ابزار لازمه مونتاژ </a:t>
            </a:r>
            <a:r>
              <a:rPr lang="en-US" sz="12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LED </a:t>
            </a:r>
            <a:r>
              <a:rPr lang="fa-IR" sz="12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–</a:t>
            </a:r>
            <a:r>
              <a:rPr lang="en-US" sz="12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SMD</a:t>
            </a:r>
            <a:r>
              <a:rPr lang="fa-IR" sz="1200" b="1" dirty="0">
                <a:solidFill>
                  <a:schemeClr val="bg1"/>
                </a:solidFill>
                <a:effectLst/>
                <a:latin typeface="IRANSans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 خمیر قلع</a:t>
            </a:r>
            <a:r>
              <a:rPr lang="fa-IR" sz="1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</a:t>
            </a:r>
            <a:r>
              <a:rPr lang="ar-SA" sz="1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endParaRPr lang="fa-IR" sz="12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200" b="1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                            </a:t>
            </a:r>
            <a:r>
              <a:rPr lang="fa-IR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شابلون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مناسب با سایز </a:t>
            </a:r>
            <a:r>
              <a:rPr lang="en-US" sz="1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LED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 </a:t>
            </a:r>
            <a:b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                         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هیتر با قابلیت تنظیم حرارت و هوا</a:t>
            </a:r>
            <a:b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                       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کاردک کوچک</a:t>
            </a:r>
            <a:b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نحوه استفاده: 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 استفاده از</a:t>
            </a: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شابلون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 بر روی برد مربوطه خمیر</a:t>
            </a: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را 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کشیده و</a:t>
            </a:r>
            <a:b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روی محل پایه قطعات یک لایه نازک خمیر آ</a:t>
            </a: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غ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شته می</a:t>
            </a: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‌نماییم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b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سپس با استفاده از هیتر در دمای حدود </a:t>
            </a: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160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 - </a:t>
            </a: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190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درجه</a:t>
            </a:r>
            <a:b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سانتی‌گراد</a:t>
            </a:r>
            <a:r>
              <a:rPr lang="ar-SA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خمیر ذوب </a:t>
            </a: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می‌شود.</a:t>
            </a:r>
            <a:b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قبل از استفاده حتما یک دقیقه محتوا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ی ظ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رف را هم بزنید </a:t>
            </a:r>
            <a:b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تا خمیر باز شده و راحت تر بر روی </a:t>
            </a:r>
            <a:r>
              <a:rPr lang="en-US" sz="11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PCB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قرار گیرد.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a-I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lvl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fa-IR" sz="1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23DCB05-68B3-43F4-9F46-F8A1D0B8D641}"/>
              </a:ext>
            </a:extLst>
          </p:cNvPr>
          <p:cNvCxnSpPr>
            <a:cxnSpLocks/>
          </p:cNvCxnSpPr>
          <p:nvPr/>
        </p:nvCxnSpPr>
        <p:spPr>
          <a:xfrm>
            <a:off x="213873" y="366252"/>
            <a:ext cx="0" cy="6273223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72132FA-69A7-4F08-AFFC-510D4138B748}"/>
              </a:ext>
            </a:extLst>
          </p:cNvPr>
          <p:cNvCxnSpPr>
            <a:cxnSpLocks/>
          </p:cNvCxnSpPr>
          <p:nvPr/>
        </p:nvCxnSpPr>
        <p:spPr>
          <a:xfrm flipH="1">
            <a:off x="204776" y="357302"/>
            <a:ext cx="4070134" cy="0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4CB3447-5663-445A-ADEF-4F7BB3674A42}"/>
              </a:ext>
            </a:extLst>
          </p:cNvPr>
          <p:cNvCxnSpPr>
            <a:cxnSpLocks/>
          </p:cNvCxnSpPr>
          <p:nvPr/>
        </p:nvCxnSpPr>
        <p:spPr>
          <a:xfrm>
            <a:off x="4265384" y="357302"/>
            <a:ext cx="0" cy="2897999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4CB6638-3AEA-40B6-87E9-AD76D93DC79F}"/>
              </a:ext>
            </a:extLst>
          </p:cNvPr>
          <p:cNvCxnSpPr>
            <a:cxnSpLocks/>
          </p:cNvCxnSpPr>
          <p:nvPr/>
        </p:nvCxnSpPr>
        <p:spPr>
          <a:xfrm flipH="1">
            <a:off x="213873" y="3255301"/>
            <a:ext cx="4051511" cy="0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0FCDC75-5A98-459F-ADBD-D2DBF1E7F7FE}"/>
              </a:ext>
            </a:extLst>
          </p:cNvPr>
          <p:cNvCxnSpPr>
            <a:cxnSpLocks/>
          </p:cNvCxnSpPr>
          <p:nvPr/>
        </p:nvCxnSpPr>
        <p:spPr>
          <a:xfrm flipH="1">
            <a:off x="217476" y="6644622"/>
            <a:ext cx="8023622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D751B8E-BF90-4239-922A-D7A5922A458A}"/>
              </a:ext>
            </a:extLst>
          </p:cNvPr>
          <p:cNvSpPr/>
          <p:nvPr/>
        </p:nvSpPr>
        <p:spPr>
          <a:xfrm>
            <a:off x="8188585" y="6605588"/>
            <a:ext cx="89078" cy="80980"/>
          </a:xfrm>
          <a:prstGeom prst="rect">
            <a:avLst/>
          </a:prstGeom>
          <a:solidFill>
            <a:srgbClr val="FFD600"/>
          </a:solidFill>
          <a:ln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EDF130B-FEF9-47FD-83FA-6C7E96AE77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155" t="1" r="32866" b="17397"/>
          <a:stretch/>
        </p:blipFill>
        <p:spPr>
          <a:xfrm>
            <a:off x="9038576" y="492611"/>
            <a:ext cx="700498" cy="7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6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622F-6532-4959-AB79-FC495CD1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9A6332-565C-4DBC-AE97-0A68F22D1F8D}"/>
              </a:ext>
            </a:extLst>
          </p:cNvPr>
          <p:cNvSpPr/>
          <p:nvPr/>
        </p:nvSpPr>
        <p:spPr>
          <a:xfrm>
            <a:off x="0" y="-87087"/>
            <a:ext cx="12192000" cy="7039429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EECB9C-1C4E-4EE1-9E83-FB07840B8BB0}"/>
              </a:ext>
            </a:extLst>
          </p:cNvPr>
          <p:cNvSpPr/>
          <p:nvPr/>
        </p:nvSpPr>
        <p:spPr>
          <a:xfrm rot="2151430">
            <a:off x="2270304" y="706937"/>
            <a:ext cx="6540691" cy="11551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Content Placeholder 12">
            <a:extLst>
              <a:ext uri="{FF2B5EF4-FFF2-40B4-BE49-F238E27FC236}">
                <a16:creationId xmlns:a16="http://schemas.microsoft.com/office/drawing/2014/main" id="{4486EE52-E9B6-48EA-9FCA-FC5D281F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440" y="267249"/>
            <a:ext cx="4528456" cy="6372226"/>
          </a:xfrm>
          <a:prstGeom prst="rect">
            <a:avLst/>
          </a:prstGeom>
        </p:spPr>
      </p:pic>
      <p:pic>
        <p:nvPicPr>
          <p:cNvPr id="27" name="Content Placeholder 10">
            <a:extLst>
              <a:ext uri="{FF2B5EF4-FFF2-40B4-BE49-F238E27FC236}">
                <a16:creationId xmlns:a16="http://schemas.microsoft.com/office/drawing/2014/main" id="{5139C61B-D5BB-4B4A-9934-834C77B7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403" y="492128"/>
            <a:ext cx="692250" cy="6922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EDA25D-A851-4EE2-8448-1DDDFCD75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021"/>
          <a:stretch/>
        </p:blipFill>
        <p:spPr>
          <a:xfrm>
            <a:off x="10976233" y="500860"/>
            <a:ext cx="709869" cy="685800"/>
          </a:xfrm>
          <a:prstGeom prst="rect">
            <a:avLst/>
          </a:prstGeom>
        </p:spPr>
      </p:pic>
      <p:pic>
        <p:nvPicPr>
          <p:cNvPr id="29" name="Content Placeholder 8">
            <a:extLst>
              <a:ext uri="{FF2B5EF4-FFF2-40B4-BE49-F238E27FC236}">
                <a16:creationId xmlns:a16="http://schemas.microsoft.com/office/drawing/2014/main" id="{B8E741AA-F85E-420A-8518-2FE012BCB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23" t="59788" r="18118" b="12689"/>
          <a:stretch/>
        </p:blipFill>
        <p:spPr>
          <a:xfrm>
            <a:off x="9050967" y="510833"/>
            <a:ext cx="682939" cy="6723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3F2566-13FE-4AC0-B736-DD5BBA043940}"/>
              </a:ext>
            </a:extLst>
          </p:cNvPr>
          <p:cNvSpPr txBox="1"/>
          <p:nvPr/>
        </p:nvSpPr>
        <p:spPr>
          <a:xfrm>
            <a:off x="7902016" y="1387562"/>
            <a:ext cx="16476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</a:t>
            </a:r>
            <a:endParaRPr lang="en-US" sz="1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CBD950-73B9-4D08-B0A2-D4BE897D08B2}"/>
              </a:ext>
            </a:extLst>
          </p:cNvPr>
          <p:cNvSpPr/>
          <p:nvPr/>
        </p:nvSpPr>
        <p:spPr>
          <a:xfrm>
            <a:off x="8244840" y="1493521"/>
            <a:ext cx="666750" cy="5644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2E46E-D3C0-4669-BF02-3F353D956B3D}"/>
              </a:ext>
            </a:extLst>
          </p:cNvPr>
          <p:cNvSpPr txBox="1"/>
          <p:nvPr/>
        </p:nvSpPr>
        <p:spPr>
          <a:xfrm>
            <a:off x="7760969" y="1699260"/>
            <a:ext cx="1665529" cy="308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14364" tIns="0" rIns="314364" bIns="330200" numCol="1" spcCol="1270" anchor="t" anchorCtr="0">
            <a:noAutofit/>
          </a:bodyPr>
          <a:lstStyle/>
          <a:p>
            <a:pPr marL="0" lvl="0" indent="0" algn="ctr" defTabSz="1333500"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1400" b="1" kern="1200" dirty="0">
                <a:solidFill>
                  <a:schemeClr val="bg1"/>
                </a:solidFill>
                <a:cs typeface="B Yekan" panose="00000400000000000000" pitchFamily="2" charset="-78"/>
              </a:rPr>
              <a:t>خمیر نقره</a:t>
            </a:r>
            <a:endParaRPr lang="fa-IR" sz="2000" b="1" kern="12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pic>
        <p:nvPicPr>
          <p:cNvPr id="35" name="Content Placeholder 12">
            <a:extLst>
              <a:ext uri="{FF2B5EF4-FFF2-40B4-BE49-F238E27FC236}">
                <a16:creationId xmlns:a16="http://schemas.microsoft.com/office/drawing/2014/main" id="{AC99045C-13F6-4C26-8D2B-7FB22A064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08" t="20050" r="1299" b="77941"/>
          <a:stretch/>
        </p:blipFill>
        <p:spPr>
          <a:xfrm>
            <a:off x="11439088" y="1504320"/>
            <a:ext cx="432769" cy="204175"/>
          </a:xfrm>
          <a:prstGeom prst="rect">
            <a:avLst/>
          </a:prstGeom>
        </p:spPr>
      </p:pic>
      <p:pic>
        <p:nvPicPr>
          <p:cNvPr id="36" name="Content Placeholder 12">
            <a:extLst>
              <a:ext uri="{FF2B5EF4-FFF2-40B4-BE49-F238E27FC236}">
                <a16:creationId xmlns:a16="http://schemas.microsoft.com/office/drawing/2014/main" id="{B59F5D45-6101-43C3-91B4-5443181A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08" t="23490" r="1347" b="74502"/>
          <a:stretch/>
        </p:blipFill>
        <p:spPr>
          <a:xfrm>
            <a:off x="11438907" y="1694714"/>
            <a:ext cx="429314" cy="2041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2842AC7-999D-4DFB-8317-B085762EF8BB}"/>
              </a:ext>
            </a:extLst>
          </p:cNvPr>
          <p:cNvSpPr txBox="1"/>
          <p:nvPr/>
        </p:nvSpPr>
        <p:spPr>
          <a:xfrm>
            <a:off x="8124164" y="1956412"/>
            <a:ext cx="2700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ولتاژ قابل اعمال : </a:t>
            </a:r>
            <a:r>
              <a:rPr lang="fa-I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                 </a:t>
            </a:r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تا سقف</a:t>
            </a:r>
            <a:r>
              <a:rPr lang="fa-I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12</a:t>
            </a:r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</a:t>
            </a:r>
            <a:r>
              <a:rPr lang="fa-IR" sz="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و</a:t>
            </a:r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لت</a:t>
            </a:r>
            <a:r>
              <a:rPr lang="fa-I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                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554F81-784D-460C-BDFE-3E6957B29362}"/>
              </a:ext>
            </a:extLst>
          </p:cNvPr>
          <p:cNvSpPr txBox="1"/>
          <p:nvPr/>
        </p:nvSpPr>
        <p:spPr>
          <a:xfrm>
            <a:off x="8611240" y="1421385"/>
            <a:ext cx="12312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800" dirty="0">
                <a:solidFill>
                  <a:srgbClr val="FFD600"/>
                </a:solidFill>
                <a:cs typeface="B Yekan" panose="00000400000000000000" pitchFamily="2" charset="-78"/>
              </a:rPr>
              <a:t>پوشش‌دهی رسانا</a:t>
            </a:r>
            <a:endParaRPr lang="en-US" sz="800" dirty="0">
              <a:solidFill>
                <a:srgbClr val="FFD600"/>
              </a:solidFill>
              <a:cs typeface="B Yekan" panose="00000400000000000000" pitchFamily="2" charset="-78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49BA4C-8B41-4F7F-8000-88B08025D440}"/>
              </a:ext>
            </a:extLst>
          </p:cNvPr>
          <p:cNvCxnSpPr/>
          <p:nvPr/>
        </p:nvCxnSpPr>
        <p:spPr>
          <a:xfrm>
            <a:off x="11580225" y="1995495"/>
            <a:ext cx="0" cy="203356"/>
          </a:xfrm>
          <a:prstGeom prst="line">
            <a:avLst/>
          </a:prstGeom>
          <a:ln w="9525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8BEF6B5-7093-41DA-A65A-59DD4E95DB42}"/>
              </a:ext>
            </a:extLst>
          </p:cNvPr>
          <p:cNvSpPr/>
          <p:nvPr/>
        </p:nvSpPr>
        <p:spPr>
          <a:xfrm>
            <a:off x="11898313" y="5132388"/>
            <a:ext cx="55562" cy="150812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E17BE4-33F3-4939-9BC0-D6F2B8DB5767}"/>
              </a:ext>
            </a:extLst>
          </p:cNvPr>
          <p:cNvCxnSpPr>
            <a:cxnSpLocks/>
          </p:cNvCxnSpPr>
          <p:nvPr/>
        </p:nvCxnSpPr>
        <p:spPr>
          <a:xfrm>
            <a:off x="11911812" y="2171856"/>
            <a:ext cx="0" cy="4554382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228AF5-3C89-4758-9160-F52F66C56FB9}"/>
              </a:ext>
            </a:extLst>
          </p:cNvPr>
          <p:cNvCxnSpPr/>
          <p:nvPr/>
        </p:nvCxnSpPr>
        <p:spPr>
          <a:xfrm flipH="1">
            <a:off x="9717088" y="6726238"/>
            <a:ext cx="2201070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C8AC78-A243-4869-A678-B213AD96D4D9}"/>
              </a:ext>
            </a:extLst>
          </p:cNvPr>
          <p:cNvCxnSpPr/>
          <p:nvPr/>
        </p:nvCxnSpPr>
        <p:spPr>
          <a:xfrm flipV="1">
            <a:off x="9720065" y="6410325"/>
            <a:ext cx="0" cy="315913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6B3292-F16D-4B27-A18D-ABDFCA5BFF93}"/>
              </a:ext>
            </a:extLst>
          </p:cNvPr>
          <p:cNvCxnSpPr/>
          <p:nvPr/>
        </p:nvCxnSpPr>
        <p:spPr>
          <a:xfrm>
            <a:off x="9401597" y="1235810"/>
            <a:ext cx="0" cy="9406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E0FF349-3881-4A32-9BCF-0410F9E76EEB}"/>
              </a:ext>
            </a:extLst>
          </p:cNvPr>
          <p:cNvCxnSpPr>
            <a:cxnSpLocks/>
          </p:cNvCxnSpPr>
          <p:nvPr/>
        </p:nvCxnSpPr>
        <p:spPr>
          <a:xfrm>
            <a:off x="9398024" y="1326012"/>
            <a:ext cx="1926556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801BA03-9843-4776-BCFF-96134F054C8A}"/>
              </a:ext>
            </a:extLst>
          </p:cNvPr>
          <p:cNvSpPr/>
          <p:nvPr/>
        </p:nvSpPr>
        <p:spPr>
          <a:xfrm>
            <a:off x="11312096" y="1247773"/>
            <a:ext cx="50038" cy="7466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891C943-E819-4F1F-8EF7-903CD5A83B99}"/>
                  </a:ext>
                </a:extLst>
              </p:cNvPr>
              <p:cNvSpPr txBox="1"/>
              <p:nvPr/>
            </p:nvSpPr>
            <p:spPr>
              <a:xfrm>
                <a:off x="9068976" y="1624274"/>
                <a:ext cx="479582" cy="1489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700" b="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700" b="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01</m:t>
                      </m:r>
                      <m:f>
                        <m:fPr>
                          <m:type m:val="skw"/>
                          <m:ctrl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sSup>
                            <m:sSupPr>
                              <m:ctrlP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800" dirty="0">
                  <a:solidFill>
                    <a:srgbClr val="FFD6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891C943-E819-4F1F-8EF7-903CD5A83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976" y="1624274"/>
                <a:ext cx="479582" cy="148940"/>
              </a:xfrm>
              <a:prstGeom prst="rect">
                <a:avLst/>
              </a:prstGeom>
              <a:blipFill>
                <a:blip r:embed="rId6"/>
                <a:stretch>
                  <a:fillRect l="-5128" t="-148000" r="-41026" b="-2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B92544C8-1CDF-45CF-B89B-0BF3507ED7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47" r="19268"/>
          <a:stretch/>
        </p:blipFill>
        <p:spPr>
          <a:xfrm>
            <a:off x="10958503" y="497134"/>
            <a:ext cx="745331" cy="693151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ED8D8EA2-1D7D-4396-9182-E43104F7A925}"/>
              </a:ext>
            </a:extLst>
          </p:cNvPr>
          <p:cNvSpPr/>
          <p:nvPr/>
        </p:nvSpPr>
        <p:spPr>
          <a:xfrm>
            <a:off x="6714295" y="2573682"/>
            <a:ext cx="87799" cy="87799"/>
          </a:xfrm>
          <a:prstGeom prst="rect">
            <a:avLst/>
          </a:prstGeom>
          <a:solidFill>
            <a:srgbClr val="FFD600"/>
          </a:solidFill>
          <a:ln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5C7967C-144F-452A-8471-4B6E87F61D16}"/>
              </a:ext>
            </a:extLst>
          </p:cNvPr>
          <p:cNvCxnSpPr>
            <a:cxnSpLocks/>
          </p:cNvCxnSpPr>
          <p:nvPr/>
        </p:nvCxnSpPr>
        <p:spPr>
          <a:xfrm>
            <a:off x="213873" y="366252"/>
            <a:ext cx="0" cy="6273223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7994A072-E0F9-4F6F-9D01-9FDC0E2CD5E9}"/>
              </a:ext>
            </a:extLst>
          </p:cNvPr>
          <p:cNvSpPr txBox="1"/>
          <p:nvPr/>
        </p:nvSpPr>
        <p:spPr>
          <a:xfrm>
            <a:off x="3837741" y="2412401"/>
            <a:ext cx="4246285" cy="422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600" b="1" dirty="0">
                <a:solidFill>
                  <a:srgbClr val="FFD6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مشخصات فنی</a:t>
            </a:r>
            <a:b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بیشترین دمای قابل اعمال: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تا سقف 250 درجه سانتی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‌گ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راد 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انقضا و نگهداری: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اگر وکیوم باشد تا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2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سال پس از تولید </a:t>
            </a:r>
            <a:b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  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و بعد از باز شدن در شرایط دمای اتاق و با بسته بودن</a:t>
            </a:r>
            <a:b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 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درب محصول تا 3 ماه قابل استفاده می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باشد. 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دمای نگهداری: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دمای اتاق (20 الی 26 درجه سانتی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گراد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) 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اندازه ذرات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بین 900 نانو متر تا 40 میکرون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fa-IR" sz="1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زمان مناسب خشک شدن در دمای اتاق: </a:t>
            </a:r>
            <a:endParaRPr lang="fa-IR" sz="12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بیش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از 20 ساعت برای سطحی با ضخامت 0.1 میلیمتر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fa-IR" sz="1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fa-IR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مشخصات</a:t>
            </a: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ظاهری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رقیق و روان</a:t>
            </a:r>
            <a:b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                               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چسبندگی </a:t>
            </a:r>
            <a:r>
              <a:rPr lang="fa-IR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کم</a:t>
            </a:r>
            <a:b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روش و مقدار رقیق کردن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  قابل رقیق شدن </a:t>
            </a:r>
            <a:r>
              <a:rPr lang="fa-IR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 حلال مخصوص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C50FC169-A769-4520-B05C-C30A503CB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31888"/>
          <a:stretch/>
        </p:blipFill>
        <p:spPr>
          <a:xfrm>
            <a:off x="9027521" y="494510"/>
            <a:ext cx="730952" cy="71515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7FF3BD6-6148-4F6C-ADD8-DD1DC04E79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080"/>
          <a:stretch/>
        </p:blipFill>
        <p:spPr>
          <a:xfrm>
            <a:off x="262498" y="387037"/>
            <a:ext cx="3955262" cy="2081395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07FCC5B-45D7-4A97-9D4D-58EEDEE0DC4D}"/>
              </a:ext>
            </a:extLst>
          </p:cNvPr>
          <p:cNvCxnSpPr>
            <a:cxnSpLocks/>
          </p:cNvCxnSpPr>
          <p:nvPr/>
        </p:nvCxnSpPr>
        <p:spPr>
          <a:xfrm flipH="1">
            <a:off x="204776" y="357302"/>
            <a:ext cx="4070134" cy="0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DAB68F6-A85B-448B-BD29-84A97D924D5E}"/>
              </a:ext>
            </a:extLst>
          </p:cNvPr>
          <p:cNvCxnSpPr>
            <a:cxnSpLocks/>
          </p:cNvCxnSpPr>
          <p:nvPr/>
        </p:nvCxnSpPr>
        <p:spPr>
          <a:xfrm>
            <a:off x="4265384" y="357302"/>
            <a:ext cx="0" cy="2148699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A2187F41-F1B8-4EB2-BD6D-0D9F1BDAB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846"/>
          <a:stretch/>
        </p:blipFill>
        <p:spPr>
          <a:xfrm>
            <a:off x="265066" y="3404220"/>
            <a:ext cx="4271188" cy="3192630"/>
          </a:xfrm>
          <a:prstGeom prst="rect">
            <a:avLst/>
          </a:pr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69F49B4-A6EF-4A34-9317-37373F529354}"/>
              </a:ext>
            </a:extLst>
          </p:cNvPr>
          <p:cNvCxnSpPr>
            <a:cxnSpLocks/>
          </p:cNvCxnSpPr>
          <p:nvPr/>
        </p:nvCxnSpPr>
        <p:spPr>
          <a:xfrm flipH="1">
            <a:off x="213873" y="2506001"/>
            <a:ext cx="4061037" cy="0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4135FCA-2F10-4CAD-8387-1C8FC0402E86}"/>
              </a:ext>
            </a:extLst>
          </p:cNvPr>
          <p:cNvCxnSpPr>
            <a:cxnSpLocks/>
          </p:cNvCxnSpPr>
          <p:nvPr/>
        </p:nvCxnSpPr>
        <p:spPr>
          <a:xfrm>
            <a:off x="4579890" y="3337442"/>
            <a:ext cx="0" cy="3302033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BBEC040-D7A9-4DE2-88BB-86AA4963EBF6}"/>
              </a:ext>
            </a:extLst>
          </p:cNvPr>
          <p:cNvCxnSpPr>
            <a:cxnSpLocks/>
          </p:cNvCxnSpPr>
          <p:nvPr/>
        </p:nvCxnSpPr>
        <p:spPr>
          <a:xfrm flipH="1">
            <a:off x="217476" y="6644622"/>
            <a:ext cx="4362414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938CB2D-C385-4F8F-BE56-DCFB70A5C549}"/>
              </a:ext>
            </a:extLst>
          </p:cNvPr>
          <p:cNvCxnSpPr>
            <a:cxnSpLocks/>
          </p:cNvCxnSpPr>
          <p:nvPr/>
        </p:nvCxnSpPr>
        <p:spPr>
          <a:xfrm flipH="1">
            <a:off x="213873" y="3337442"/>
            <a:ext cx="4366017" cy="0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A4D3355-A85C-4052-96CE-ABD235C893DB}"/>
              </a:ext>
            </a:extLst>
          </p:cNvPr>
          <p:cNvCxnSpPr>
            <a:cxnSpLocks/>
          </p:cNvCxnSpPr>
          <p:nvPr/>
        </p:nvCxnSpPr>
        <p:spPr>
          <a:xfrm flipH="1">
            <a:off x="221838" y="2627238"/>
            <a:ext cx="6523477" cy="0"/>
          </a:xfrm>
          <a:prstGeom prst="line">
            <a:avLst/>
          </a:prstGeom>
          <a:ln w="6350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FE20219-AF9C-4C3D-8456-CE1CC6BC422D}"/>
              </a:ext>
            </a:extLst>
          </p:cNvPr>
          <p:cNvSpPr txBox="1"/>
          <p:nvPr/>
        </p:nvSpPr>
        <p:spPr>
          <a:xfrm>
            <a:off x="10777422" y="1482100"/>
            <a:ext cx="647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1  گرم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7C1706-9A15-456F-95C8-CD09D5C234F9}"/>
              </a:ext>
            </a:extLst>
          </p:cNvPr>
          <p:cNvSpPr txBox="1"/>
          <p:nvPr/>
        </p:nvSpPr>
        <p:spPr>
          <a:xfrm>
            <a:off x="10764125" y="1694137"/>
            <a:ext cx="8531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 220،000 تومان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559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622F-6532-4959-AB79-FC495CD1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9A6332-565C-4DBC-AE97-0A68F22D1F8D}"/>
              </a:ext>
            </a:extLst>
          </p:cNvPr>
          <p:cNvSpPr/>
          <p:nvPr/>
        </p:nvSpPr>
        <p:spPr>
          <a:xfrm>
            <a:off x="0" y="-65315"/>
            <a:ext cx="12198531" cy="709748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EECB9C-1C4E-4EE1-9E83-FB07840B8BB0}"/>
              </a:ext>
            </a:extLst>
          </p:cNvPr>
          <p:cNvSpPr/>
          <p:nvPr/>
        </p:nvSpPr>
        <p:spPr>
          <a:xfrm rot="2151430">
            <a:off x="2300653" y="716756"/>
            <a:ext cx="6507165" cy="11551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Content Placeholder 12">
            <a:extLst>
              <a:ext uri="{FF2B5EF4-FFF2-40B4-BE49-F238E27FC236}">
                <a16:creationId xmlns:a16="http://schemas.microsoft.com/office/drawing/2014/main" id="{4486EE52-E9B6-48EA-9FCA-FC5D281F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856" y="268287"/>
            <a:ext cx="4528456" cy="6372226"/>
          </a:xfrm>
          <a:prstGeom prst="rect">
            <a:avLst/>
          </a:prstGeom>
        </p:spPr>
      </p:pic>
      <p:pic>
        <p:nvPicPr>
          <p:cNvPr id="27" name="Content Placeholder 10">
            <a:extLst>
              <a:ext uri="{FF2B5EF4-FFF2-40B4-BE49-F238E27FC236}">
                <a16:creationId xmlns:a16="http://schemas.microsoft.com/office/drawing/2014/main" id="{5139C61B-D5BB-4B4A-9934-834C77B7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403" y="492128"/>
            <a:ext cx="692250" cy="6922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EDA25D-A851-4EE2-8448-1DDDFCD75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021"/>
          <a:stretch/>
        </p:blipFill>
        <p:spPr>
          <a:xfrm>
            <a:off x="10976233" y="500860"/>
            <a:ext cx="709869" cy="685800"/>
          </a:xfrm>
          <a:prstGeom prst="rect">
            <a:avLst/>
          </a:prstGeom>
        </p:spPr>
      </p:pic>
      <p:pic>
        <p:nvPicPr>
          <p:cNvPr id="29" name="Content Placeholder 8">
            <a:extLst>
              <a:ext uri="{FF2B5EF4-FFF2-40B4-BE49-F238E27FC236}">
                <a16:creationId xmlns:a16="http://schemas.microsoft.com/office/drawing/2014/main" id="{B8E741AA-F85E-420A-8518-2FE012BCB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23" t="59788" r="18118" b="12689"/>
          <a:stretch/>
        </p:blipFill>
        <p:spPr>
          <a:xfrm>
            <a:off x="9050967" y="510833"/>
            <a:ext cx="682939" cy="6723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3F2566-13FE-4AC0-B736-DD5BBA043940}"/>
              </a:ext>
            </a:extLst>
          </p:cNvPr>
          <p:cNvSpPr txBox="1"/>
          <p:nvPr/>
        </p:nvSpPr>
        <p:spPr>
          <a:xfrm>
            <a:off x="7902016" y="1387562"/>
            <a:ext cx="16476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</a:t>
            </a:r>
            <a:endParaRPr lang="en-US" sz="1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CBD950-73B9-4D08-B0A2-D4BE897D08B2}"/>
              </a:ext>
            </a:extLst>
          </p:cNvPr>
          <p:cNvSpPr/>
          <p:nvPr/>
        </p:nvSpPr>
        <p:spPr>
          <a:xfrm>
            <a:off x="8244840" y="1493521"/>
            <a:ext cx="666750" cy="5644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C2E46E-D3C0-4669-BF02-3F353D956B3D}"/>
              </a:ext>
            </a:extLst>
          </p:cNvPr>
          <p:cNvSpPr txBox="1"/>
          <p:nvPr/>
        </p:nvSpPr>
        <p:spPr>
          <a:xfrm>
            <a:off x="7760969" y="1699260"/>
            <a:ext cx="1665529" cy="3086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14364" tIns="0" rIns="314364" bIns="330200" numCol="1" spcCol="1270" anchor="t" anchorCtr="0">
            <a:noAutofit/>
          </a:bodyPr>
          <a:lstStyle/>
          <a:p>
            <a:pPr marL="0" lvl="0" indent="0" algn="ctr" defTabSz="1333500"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1400" kern="1200" dirty="0">
                <a:solidFill>
                  <a:schemeClr val="bg1"/>
                </a:solidFill>
                <a:cs typeface="B Yekan" panose="00000400000000000000" pitchFamily="2" charset="-78"/>
              </a:rPr>
              <a:t>خمیر مس</a:t>
            </a:r>
            <a:endParaRPr lang="fa-IR" sz="2000" kern="12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B13D31-2EC5-4DC2-BB5D-EB2990AE0DD9}"/>
              </a:ext>
            </a:extLst>
          </p:cNvPr>
          <p:cNvSpPr txBox="1"/>
          <p:nvPr/>
        </p:nvSpPr>
        <p:spPr>
          <a:xfrm>
            <a:off x="10777422" y="1482100"/>
            <a:ext cx="647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1   گرم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2A4A1F-84EF-4A41-A27C-D8EB6390B55C}"/>
              </a:ext>
            </a:extLst>
          </p:cNvPr>
          <p:cNvSpPr txBox="1"/>
          <p:nvPr/>
        </p:nvSpPr>
        <p:spPr>
          <a:xfrm>
            <a:off x="10772065" y="1694137"/>
            <a:ext cx="808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800" dirty="0">
                <a:solidFill>
                  <a:schemeClr val="bg1"/>
                </a:solidFill>
                <a:cs typeface="B Yekan" panose="00000400000000000000" pitchFamily="2" charset="-78"/>
              </a:rPr>
              <a:t>75000  تومان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pic>
        <p:nvPicPr>
          <p:cNvPr id="35" name="Content Placeholder 12">
            <a:extLst>
              <a:ext uri="{FF2B5EF4-FFF2-40B4-BE49-F238E27FC236}">
                <a16:creationId xmlns:a16="http://schemas.microsoft.com/office/drawing/2014/main" id="{AC99045C-13F6-4C26-8D2B-7FB22A064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08" t="20050" r="1299" b="77941"/>
          <a:stretch/>
        </p:blipFill>
        <p:spPr>
          <a:xfrm>
            <a:off x="11439088" y="1504320"/>
            <a:ext cx="432769" cy="204175"/>
          </a:xfrm>
          <a:prstGeom prst="rect">
            <a:avLst/>
          </a:prstGeom>
        </p:spPr>
      </p:pic>
      <p:pic>
        <p:nvPicPr>
          <p:cNvPr id="36" name="Content Placeholder 12">
            <a:extLst>
              <a:ext uri="{FF2B5EF4-FFF2-40B4-BE49-F238E27FC236}">
                <a16:creationId xmlns:a16="http://schemas.microsoft.com/office/drawing/2014/main" id="{B59F5D45-6101-43C3-91B4-5443181A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08" t="23490" r="1347" b="74502"/>
          <a:stretch/>
        </p:blipFill>
        <p:spPr>
          <a:xfrm>
            <a:off x="11438907" y="1694714"/>
            <a:ext cx="429314" cy="2041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2842AC7-999D-4DFB-8317-B085762EF8BB}"/>
              </a:ext>
            </a:extLst>
          </p:cNvPr>
          <p:cNvSpPr txBox="1"/>
          <p:nvPr/>
        </p:nvSpPr>
        <p:spPr>
          <a:xfrm>
            <a:off x="8124164" y="1956412"/>
            <a:ext cx="2700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ولتاژ قابل اعمال : </a:t>
            </a:r>
            <a:r>
              <a:rPr lang="fa-I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Yekan" panose="00000400000000000000" pitchFamily="2" charset="-78"/>
              </a:rPr>
              <a:t>                              10 ولت                 </a:t>
            </a:r>
            <a:endParaRPr lang="en-US" sz="8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554F81-784D-460C-BDFE-3E6957B29362}"/>
              </a:ext>
            </a:extLst>
          </p:cNvPr>
          <p:cNvSpPr txBox="1"/>
          <p:nvPr/>
        </p:nvSpPr>
        <p:spPr>
          <a:xfrm>
            <a:off x="8417431" y="1421385"/>
            <a:ext cx="12078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800" dirty="0">
                <a:solidFill>
                  <a:srgbClr val="FFD600"/>
                </a:solidFill>
                <a:cs typeface="B Yekan" panose="00000400000000000000" pitchFamily="2" charset="-78"/>
              </a:rPr>
              <a:t>جایگزین لحیم</a:t>
            </a:r>
            <a:endParaRPr lang="en-US" sz="800" dirty="0">
              <a:solidFill>
                <a:srgbClr val="FFD600"/>
              </a:solidFill>
              <a:cs typeface="B Yekan" panose="00000400000000000000" pitchFamily="2" charset="-78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49BA4C-8B41-4F7F-8000-88B08025D440}"/>
              </a:ext>
            </a:extLst>
          </p:cNvPr>
          <p:cNvCxnSpPr/>
          <p:nvPr/>
        </p:nvCxnSpPr>
        <p:spPr>
          <a:xfrm>
            <a:off x="11580225" y="1998265"/>
            <a:ext cx="0" cy="203356"/>
          </a:xfrm>
          <a:prstGeom prst="line">
            <a:avLst/>
          </a:prstGeom>
          <a:ln w="9525">
            <a:solidFill>
              <a:srgbClr val="FFD6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8BEF6B5-7093-41DA-A65A-59DD4E95DB42}"/>
              </a:ext>
            </a:extLst>
          </p:cNvPr>
          <p:cNvSpPr/>
          <p:nvPr/>
        </p:nvSpPr>
        <p:spPr>
          <a:xfrm>
            <a:off x="11898313" y="5132388"/>
            <a:ext cx="55562" cy="150812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E17BE4-33F3-4939-9BC0-D6F2B8DB5767}"/>
              </a:ext>
            </a:extLst>
          </p:cNvPr>
          <p:cNvCxnSpPr>
            <a:cxnSpLocks/>
          </p:cNvCxnSpPr>
          <p:nvPr/>
        </p:nvCxnSpPr>
        <p:spPr>
          <a:xfrm>
            <a:off x="11911812" y="2171856"/>
            <a:ext cx="0" cy="4554382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228AF5-3C89-4758-9160-F52F66C56FB9}"/>
              </a:ext>
            </a:extLst>
          </p:cNvPr>
          <p:cNvCxnSpPr/>
          <p:nvPr/>
        </p:nvCxnSpPr>
        <p:spPr>
          <a:xfrm flipH="1">
            <a:off x="9717088" y="6726238"/>
            <a:ext cx="2201070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C8AC78-A243-4869-A678-B213AD96D4D9}"/>
              </a:ext>
            </a:extLst>
          </p:cNvPr>
          <p:cNvCxnSpPr/>
          <p:nvPr/>
        </p:nvCxnSpPr>
        <p:spPr>
          <a:xfrm flipV="1">
            <a:off x="9720065" y="6410325"/>
            <a:ext cx="0" cy="315913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6B3292-F16D-4B27-A18D-ABDFCA5BFF93}"/>
              </a:ext>
            </a:extLst>
          </p:cNvPr>
          <p:cNvCxnSpPr/>
          <p:nvPr/>
        </p:nvCxnSpPr>
        <p:spPr>
          <a:xfrm>
            <a:off x="9401597" y="1235810"/>
            <a:ext cx="0" cy="9406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E0FF349-3881-4A32-9BCF-0410F9E76EEB}"/>
              </a:ext>
            </a:extLst>
          </p:cNvPr>
          <p:cNvCxnSpPr>
            <a:cxnSpLocks/>
          </p:cNvCxnSpPr>
          <p:nvPr/>
        </p:nvCxnSpPr>
        <p:spPr>
          <a:xfrm>
            <a:off x="9398024" y="1326012"/>
            <a:ext cx="1926556" cy="0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801BA03-9843-4776-BCFF-96134F054C8A}"/>
              </a:ext>
            </a:extLst>
          </p:cNvPr>
          <p:cNvSpPr/>
          <p:nvPr/>
        </p:nvSpPr>
        <p:spPr>
          <a:xfrm>
            <a:off x="11312096" y="1247773"/>
            <a:ext cx="50038" cy="74665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B4B5250-5F29-41E5-83EB-F1007CB7C473}"/>
              </a:ext>
            </a:extLst>
          </p:cNvPr>
          <p:cNvSpPr/>
          <p:nvPr/>
        </p:nvSpPr>
        <p:spPr>
          <a:xfrm>
            <a:off x="786694" y="4154353"/>
            <a:ext cx="2652656" cy="1763743"/>
          </a:xfrm>
          <a:prstGeom prst="rect">
            <a:avLst/>
          </a:prstGeom>
          <a:noFill/>
          <a:ln w="9525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Content Placeholder 8">
            <a:extLst>
              <a:ext uri="{FF2B5EF4-FFF2-40B4-BE49-F238E27FC236}">
                <a16:creationId xmlns:a16="http://schemas.microsoft.com/office/drawing/2014/main" id="{03309958-4175-4757-9926-680C4F34D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68" t="59788" r="10438" b="12689"/>
          <a:stretch/>
        </p:blipFill>
        <p:spPr>
          <a:xfrm>
            <a:off x="810509" y="4190359"/>
            <a:ext cx="2605122" cy="1690432"/>
          </a:xfrm>
          <a:prstGeom prst="rect">
            <a:avLst/>
          </a:prstGeom>
        </p:spPr>
      </p:pic>
      <p:pic>
        <p:nvPicPr>
          <p:cNvPr id="51" name="Content Placeholder 4">
            <a:extLst>
              <a:ext uri="{FF2B5EF4-FFF2-40B4-BE49-F238E27FC236}">
                <a16:creationId xmlns:a16="http://schemas.microsoft.com/office/drawing/2014/main" id="{AED99459-3894-4E8D-8EE4-7F0B4ED7EE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43" r="-1"/>
          <a:stretch/>
        </p:blipFill>
        <p:spPr>
          <a:xfrm>
            <a:off x="786694" y="614464"/>
            <a:ext cx="5576563" cy="288701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1C0FBFD-FBDD-42A0-B4BB-F6D721C4325A}"/>
              </a:ext>
            </a:extLst>
          </p:cNvPr>
          <p:cNvSpPr/>
          <p:nvPr/>
        </p:nvSpPr>
        <p:spPr>
          <a:xfrm>
            <a:off x="754499" y="553127"/>
            <a:ext cx="5629365" cy="2955507"/>
          </a:xfrm>
          <a:prstGeom prst="rect">
            <a:avLst/>
          </a:prstGeom>
          <a:noFill/>
          <a:ln w="6350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210C468-2181-45DA-A459-F4D767D666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47" r="19268"/>
          <a:stretch/>
        </p:blipFill>
        <p:spPr>
          <a:xfrm>
            <a:off x="10963266" y="499853"/>
            <a:ext cx="745331" cy="69315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1128032-8B25-4B9A-B805-C00836A39DC9}"/>
              </a:ext>
            </a:extLst>
          </p:cNvPr>
          <p:cNvSpPr txBox="1"/>
          <p:nvPr/>
        </p:nvSpPr>
        <p:spPr>
          <a:xfrm>
            <a:off x="2029238" y="3752114"/>
            <a:ext cx="6094926" cy="3355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600" b="1" dirty="0">
                <a:solidFill>
                  <a:srgbClr val="FFD6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مشخصات فنی</a:t>
            </a:r>
            <a:b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بیشترین دمای قابل اعمال: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تا سقف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350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درجه سانتی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‌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گراد 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انقضا و نگهداری: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اگر وکیوم باشد تا </a:t>
            </a:r>
            <a: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  <a:t>6 ماه پس از تولید و در صورت باز شدن بسته بندی</a:t>
            </a:r>
            <a:b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</a:br>
            <a: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  <a:t>                        کمتر از یک ساعت</a:t>
            </a:r>
            <a:endParaRPr lang="fa-I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دمای نگهداری: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دمای اتاق (20 الی 26 درجه سانتیگراد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) 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اندازه ذرات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: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40 میکرون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fa-IR" sz="1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زمان مناسب خشک شدن در دمای اتاق: </a:t>
            </a:r>
            <a: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  <a:t>10 دقیقه برای سطحی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 ضخامت 0.1 میلیمتر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fa-IR" sz="1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خواص ظاهری پس از خشک شد</a:t>
            </a:r>
            <a:r>
              <a:rPr lang="fa-IR" sz="1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ن:              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چسبندگی </a:t>
            </a:r>
            <a:r>
              <a:rPr lang="fa-I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و استحکام </a:t>
            </a:r>
            <a:r>
              <a:rPr lang="fa-IR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بالا</a:t>
            </a:r>
            <a:br>
              <a:rPr lang="en-US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fa-IR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br>
              <a:rPr lang="fa-IR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endParaRPr lang="en-US" sz="105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DA0DF70-524B-4D74-8777-F7FF2ADDC29F}"/>
                  </a:ext>
                </a:extLst>
              </p:cNvPr>
              <p:cNvSpPr txBox="1"/>
              <p:nvPr/>
            </p:nvSpPr>
            <p:spPr>
              <a:xfrm>
                <a:off x="8976901" y="1624274"/>
                <a:ext cx="479582" cy="1489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70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fa-IR" sz="700" b="0" i="1" smtClean="0">
                          <a:solidFill>
                            <a:srgbClr val="FFD6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f>
                        <m:fPr>
                          <m:type m:val="skw"/>
                          <m:ctrl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700" b="0" i="1" smtClean="0">
                              <a:solidFill>
                                <a:srgbClr val="FFD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sSup>
                            <m:sSupPr>
                              <m:ctrlP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700" b="0" i="1" smtClean="0">
                                  <a:solidFill>
                                    <a:srgbClr val="FFD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800" dirty="0">
                  <a:solidFill>
                    <a:srgbClr val="FFD6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DA0DF70-524B-4D74-8777-F7FF2ADDC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901" y="1624274"/>
                <a:ext cx="479582" cy="148940"/>
              </a:xfrm>
              <a:prstGeom prst="rect">
                <a:avLst/>
              </a:prstGeom>
              <a:blipFill>
                <a:blip r:embed="rId8"/>
                <a:stretch>
                  <a:fillRect t="-148000" r="-33333" b="-2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4C421F-EFFD-48D1-8E7F-7D9F142450F1}"/>
              </a:ext>
            </a:extLst>
          </p:cNvPr>
          <p:cNvCxnSpPr/>
          <p:nvPr/>
        </p:nvCxnSpPr>
        <p:spPr>
          <a:xfrm flipV="1">
            <a:off x="2116931" y="3508634"/>
            <a:ext cx="0" cy="645719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95289A8-959E-403B-9EF8-FE1BD40FD57F}"/>
              </a:ext>
            </a:extLst>
          </p:cNvPr>
          <p:cNvCxnSpPr>
            <a:cxnSpLocks/>
          </p:cNvCxnSpPr>
          <p:nvPr/>
        </p:nvCxnSpPr>
        <p:spPr>
          <a:xfrm flipV="1">
            <a:off x="2116931" y="5917471"/>
            <a:ext cx="0" cy="178529"/>
          </a:xfrm>
          <a:prstGeom prst="line">
            <a:avLst/>
          </a:prstGeom>
          <a:ln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C7614CF2-3A02-47DF-B614-D6A7CE251FB7}"/>
              </a:ext>
            </a:extLst>
          </p:cNvPr>
          <p:cNvSpPr/>
          <p:nvPr/>
        </p:nvSpPr>
        <p:spPr>
          <a:xfrm>
            <a:off x="2068483" y="6051700"/>
            <a:ext cx="89078" cy="80980"/>
          </a:xfrm>
          <a:prstGeom prst="rect">
            <a:avLst/>
          </a:prstGeom>
          <a:solidFill>
            <a:srgbClr val="FFD600"/>
          </a:solidFill>
          <a:ln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56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F3B215-496E-4790-A364-7C1C46DEC77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{98618BF7-F56B-4081-9E3C-046B1305CD2A}tf78829772_win32</Template>
  <TotalTime>1003</TotalTime>
  <Words>739</Words>
  <Application>Microsoft Office PowerPoint</Application>
  <PresentationFormat>Widescreen</PresentationFormat>
  <Paragraphs>85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B Nazanin</vt:lpstr>
      <vt:lpstr>Calibri</vt:lpstr>
      <vt:lpstr>Cambria Math</vt:lpstr>
      <vt:lpstr>Garamond</vt:lpstr>
      <vt:lpstr>IRANSans</vt:lpstr>
      <vt:lpstr>Sagona Book</vt:lpstr>
      <vt:lpstr>Sagona ExtraLight</vt:lpstr>
      <vt:lpstr>Tahoma</vt:lpstr>
      <vt:lpstr>SavonVTI</vt:lpstr>
      <vt:lpstr>محصولات صنعتی</vt:lpstr>
      <vt:lpstr>PowerPoint Presentation</vt:lpstr>
      <vt:lpstr>محصولات رسانای الکتریکی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محصولات صنعتی</dc:title>
  <dc:creator>Moradkhani</dc:creator>
  <cp:lastModifiedBy>Moradkhani</cp:lastModifiedBy>
  <cp:revision>92</cp:revision>
  <dcterms:created xsi:type="dcterms:W3CDTF">2022-11-20T10:07:28Z</dcterms:created>
  <dcterms:modified xsi:type="dcterms:W3CDTF">2022-11-22T12:08:07Z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